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2"/>
  </p:notesMasterIdLst>
  <p:sldIdLst>
    <p:sldId id="256" r:id="rId2"/>
    <p:sldId id="257" r:id="rId3"/>
    <p:sldId id="258" r:id="rId4"/>
    <p:sldId id="259" r:id="rId5"/>
    <p:sldId id="260" r:id="rId6"/>
    <p:sldId id="279" r:id="rId7"/>
    <p:sldId id="262" r:id="rId8"/>
    <p:sldId id="263" r:id="rId9"/>
    <p:sldId id="280" r:id="rId10"/>
    <p:sldId id="285" r:id="rId11"/>
    <p:sldId id="264" r:id="rId12"/>
    <p:sldId id="283" r:id="rId13"/>
    <p:sldId id="265" r:id="rId14"/>
    <p:sldId id="284" r:id="rId15"/>
    <p:sldId id="281" r:id="rId16"/>
    <p:sldId id="282" r:id="rId17"/>
    <p:sldId id="286" r:id="rId18"/>
    <p:sldId id="287" r:id="rId19"/>
    <p:sldId id="288" r:id="rId20"/>
    <p:sldId id="266" r:id="rId21"/>
    <p:sldId id="289" r:id="rId22"/>
    <p:sldId id="299" r:id="rId23"/>
    <p:sldId id="300" r:id="rId24"/>
    <p:sldId id="301" r:id="rId25"/>
    <p:sldId id="261" r:id="rId26"/>
    <p:sldId id="268" r:id="rId27"/>
    <p:sldId id="269" r:id="rId28"/>
    <p:sldId id="270" r:id="rId29"/>
    <p:sldId id="271" r:id="rId30"/>
    <p:sldId id="272" r:id="rId31"/>
    <p:sldId id="273" r:id="rId32"/>
    <p:sldId id="290" r:id="rId33"/>
    <p:sldId id="274" r:id="rId34"/>
    <p:sldId id="291" r:id="rId35"/>
    <p:sldId id="275" r:id="rId36"/>
    <p:sldId id="292" r:id="rId37"/>
    <p:sldId id="276" r:id="rId38"/>
    <p:sldId id="277" r:id="rId39"/>
    <p:sldId id="293" r:id="rId40"/>
    <p:sldId id="302" r:id="rId41"/>
    <p:sldId id="303" r:id="rId42"/>
    <p:sldId id="304" r:id="rId43"/>
    <p:sldId id="278" r:id="rId44"/>
    <p:sldId id="294" r:id="rId45"/>
    <p:sldId id="295" r:id="rId46"/>
    <p:sldId id="296" r:id="rId47"/>
    <p:sldId id="297" r:id="rId48"/>
    <p:sldId id="298" r:id="rId49"/>
    <p:sldId id="310" r:id="rId50"/>
    <p:sldId id="305" r:id="rId51"/>
    <p:sldId id="306" r:id="rId52"/>
    <p:sldId id="307" r:id="rId53"/>
    <p:sldId id="309" r:id="rId54"/>
    <p:sldId id="311" r:id="rId55"/>
    <p:sldId id="312" r:id="rId56"/>
    <p:sldId id="313" r:id="rId57"/>
    <p:sldId id="314" r:id="rId58"/>
    <p:sldId id="315" r:id="rId59"/>
    <p:sldId id="316" r:id="rId60"/>
    <p:sldId id="318" r:id="rId61"/>
    <p:sldId id="317" r:id="rId62"/>
    <p:sldId id="319" r:id="rId63"/>
    <p:sldId id="320" r:id="rId64"/>
    <p:sldId id="321" r:id="rId65"/>
    <p:sldId id="322" r:id="rId66"/>
    <p:sldId id="323" r:id="rId67"/>
    <p:sldId id="324" r:id="rId68"/>
    <p:sldId id="325" r:id="rId69"/>
    <p:sldId id="326" r:id="rId70"/>
    <p:sldId id="327" r:id="rId7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69" autoAdjust="0"/>
  </p:normalViewPr>
  <p:slideViewPr>
    <p:cSldViewPr>
      <p:cViewPr varScale="1">
        <p:scale>
          <a:sx n="72" d="100"/>
          <a:sy n="72" d="100"/>
        </p:scale>
        <p:origin x="-102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96B0F5-B3C9-48DF-BF96-B7BB1599D8FE}" type="datetimeFigureOut">
              <a:rPr lang="ru-RU" smtClean="0"/>
              <a:t>01.09.2020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F1A12-5402-484D-B5FF-400E55C8B9BE}" type="slidenum">
              <a:rPr lang="ru-RU" smtClean="0"/>
              <a:t>‹#›</a:t>
            </a:fld>
            <a:endParaRPr lang="ru-RU"/>
          </a:p>
        </p:txBody>
      </p:sp>
    </p:spTree>
    <p:extLst>
      <p:ext uri="{BB962C8B-B14F-4D97-AF65-F5344CB8AC3E}">
        <p14:creationId xmlns:p14="http://schemas.microsoft.com/office/powerpoint/2010/main" val="232406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1F1A12-5402-484D-B5FF-400E55C8B9BE}" type="slidenum">
              <a:rPr lang="ru-RU" smtClean="0"/>
              <a:t>1</a:t>
            </a:fld>
            <a:endParaRPr lang="ru-RU"/>
          </a:p>
        </p:txBody>
      </p:sp>
    </p:spTree>
    <p:extLst>
      <p:ext uri="{BB962C8B-B14F-4D97-AF65-F5344CB8AC3E}">
        <p14:creationId xmlns:p14="http://schemas.microsoft.com/office/powerpoint/2010/main" val="55601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E1F1A12-5402-484D-B5FF-400E55C8B9BE}" type="slidenum">
              <a:rPr lang="ru-RU" smtClean="0"/>
              <a:t>12</a:t>
            </a:fld>
            <a:endParaRPr lang="ru-RU"/>
          </a:p>
        </p:txBody>
      </p:sp>
    </p:spTree>
    <p:extLst>
      <p:ext uri="{BB962C8B-B14F-4D97-AF65-F5344CB8AC3E}">
        <p14:creationId xmlns:p14="http://schemas.microsoft.com/office/powerpoint/2010/main" val="995469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E1F1A12-5402-484D-B5FF-400E55C8B9BE}" type="slidenum">
              <a:rPr lang="ru-RU" smtClean="0"/>
              <a:t>30</a:t>
            </a:fld>
            <a:endParaRPr lang="ru-RU"/>
          </a:p>
        </p:txBody>
      </p:sp>
    </p:spTree>
    <p:extLst>
      <p:ext uri="{BB962C8B-B14F-4D97-AF65-F5344CB8AC3E}">
        <p14:creationId xmlns:p14="http://schemas.microsoft.com/office/powerpoint/2010/main" val="72873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E1F1A12-5402-484D-B5FF-400E55C8B9BE}" type="slidenum">
              <a:rPr lang="ru-RU" smtClean="0"/>
              <a:t>51</a:t>
            </a:fld>
            <a:endParaRPr lang="ru-RU"/>
          </a:p>
        </p:txBody>
      </p:sp>
    </p:spTree>
    <p:extLst>
      <p:ext uri="{BB962C8B-B14F-4D97-AF65-F5344CB8AC3E}">
        <p14:creationId xmlns:p14="http://schemas.microsoft.com/office/powerpoint/2010/main" val="266187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D475BAC1-1AE7-4254-A561-2E8B9CE5A1B4}" type="datetimeFigureOut">
              <a:rPr lang="ru-RU" smtClean="0"/>
              <a:t>01.09.2020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F39DCD2-FEBF-49AD-AF87-D2F6D8398D8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75BAC1-1AE7-4254-A561-2E8B9CE5A1B4}" type="datetimeFigureOut">
              <a:rPr lang="ru-RU" smtClean="0"/>
              <a:t>01.09.2020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39DCD2-FEBF-49AD-AF87-D2F6D8398D8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75BAC1-1AE7-4254-A561-2E8B9CE5A1B4}" type="datetimeFigureOut">
              <a:rPr lang="ru-RU" smtClean="0"/>
              <a:t>01.09.2020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39DCD2-FEBF-49AD-AF87-D2F6D8398D8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D475BAC1-1AE7-4254-A561-2E8B9CE5A1B4}" type="datetimeFigureOut">
              <a:rPr lang="ru-RU" smtClean="0"/>
              <a:t>01.09.2020</a:t>
            </a:fld>
            <a:endParaRPr lang="ru-RU"/>
          </a:p>
        </p:txBody>
      </p:sp>
      <p:sp>
        <p:nvSpPr>
          <p:cNvPr id="9" name="Номер слайда 8"/>
          <p:cNvSpPr>
            <a:spLocks noGrp="1"/>
          </p:cNvSpPr>
          <p:nvPr>
            <p:ph type="sldNum" sz="quarter" idx="15"/>
          </p:nvPr>
        </p:nvSpPr>
        <p:spPr/>
        <p:txBody>
          <a:bodyPr rtlCol="0"/>
          <a:lstStyle/>
          <a:p>
            <a:fld id="{BF39DCD2-FEBF-49AD-AF87-D2F6D8398D80}"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D475BAC1-1AE7-4254-A561-2E8B9CE5A1B4}" type="datetimeFigureOut">
              <a:rPr lang="ru-RU" smtClean="0"/>
              <a:t>01.09.2020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F39DCD2-FEBF-49AD-AF87-D2F6D8398D8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D475BAC1-1AE7-4254-A561-2E8B9CE5A1B4}" type="datetimeFigureOut">
              <a:rPr lang="ru-RU" smtClean="0"/>
              <a:t>01.09.2020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39DCD2-FEBF-49AD-AF87-D2F6D8398D80}" type="slidenum">
              <a:rPr lang="ru-RU" smtClean="0"/>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D475BAC1-1AE7-4254-A561-2E8B9CE5A1B4}" type="datetimeFigureOut">
              <a:rPr lang="ru-RU" smtClean="0"/>
              <a:t>01.09.2020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F39DCD2-FEBF-49AD-AF87-D2F6D8398D80}" type="slidenum">
              <a:rPr lang="ru-RU" smtClean="0"/>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D475BAC1-1AE7-4254-A561-2E8B9CE5A1B4}" type="datetimeFigureOut">
              <a:rPr lang="ru-RU" smtClean="0"/>
              <a:t>01.09.2020</a:t>
            </a:fld>
            <a:endParaRPr lang="ru-RU"/>
          </a:p>
        </p:txBody>
      </p:sp>
      <p:sp>
        <p:nvSpPr>
          <p:cNvPr id="7" name="Номер слайда 6"/>
          <p:cNvSpPr>
            <a:spLocks noGrp="1"/>
          </p:cNvSpPr>
          <p:nvPr>
            <p:ph type="sldNum" sz="quarter" idx="11"/>
          </p:nvPr>
        </p:nvSpPr>
        <p:spPr/>
        <p:txBody>
          <a:bodyPr rtlCol="0"/>
          <a:lstStyle/>
          <a:p>
            <a:fld id="{BF39DCD2-FEBF-49AD-AF87-D2F6D8398D80}"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75BAC1-1AE7-4254-A561-2E8B9CE5A1B4}" type="datetimeFigureOut">
              <a:rPr lang="ru-RU" smtClean="0"/>
              <a:t>01.09.2020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F39DCD2-FEBF-49AD-AF87-D2F6D8398D8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D475BAC1-1AE7-4254-A561-2E8B9CE5A1B4}" type="datetimeFigureOut">
              <a:rPr lang="ru-RU" smtClean="0"/>
              <a:t>01.09.2020</a:t>
            </a:fld>
            <a:endParaRPr lang="ru-RU"/>
          </a:p>
        </p:txBody>
      </p:sp>
      <p:sp>
        <p:nvSpPr>
          <p:cNvPr id="22" name="Номер слайда 21"/>
          <p:cNvSpPr>
            <a:spLocks noGrp="1"/>
          </p:cNvSpPr>
          <p:nvPr>
            <p:ph type="sldNum" sz="quarter" idx="15"/>
          </p:nvPr>
        </p:nvSpPr>
        <p:spPr/>
        <p:txBody>
          <a:bodyPr rtlCol="0"/>
          <a:lstStyle/>
          <a:p>
            <a:fld id="{BF39DCD2-FEBF-49AD-AF87-D2F6D8398D80}"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D475BAC1-1AE7-4254-A561-2E8B9CE5A1B4}" type="datetimeFigureOut">
              <a:rPr lang="ru-RU" smtClean="0"/>
              <a:t>01.09.2020</a:t>
            </a:fld>
            <a:endParaRPr lang="ru-RU"/>
          </a:p>
        </p:txBody>
      </p:sp>
      <p:sp>
        <p:nvSpPr>
          <p:cNvPr id="18" name="Номер слайда 17"/>
          <p:cNvSpPr>
            <a:spLocks noGrp="1"/>
          </p:cNvSpPr>
          <p:nvPr>
            <p:ph type="sldNum" sz="quarter" idx="11"/>
          </p:nvPr>
        </p:nvSpPr>
        <p:spPr/>
        <p:txBody>
          <a:bodyPr rtlCol="0"/>
          <a:lstStyle/>
          <a:p>
            <a:fld id="{BF39DCD2-FEBF-49AD-AF87-D2F6D8398D80}"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475BAC1-1AE7-4254-A561-2E8B9CE5A1B4}" type="datetimeFigureOut">
              <a:rPr lang="ru-RU" smtClean="0"/>
              <a:t>01.09.2020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F39DCD2-FEBF-49AD-AF87-D2F6D8398D8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1"/>
            <a:ext cx="7772400" cy="3051770"/>
          </a:xfrm>
        </p:spPr>
        <p:txBody>
          <a:bodyPr>
            <a:normAutofit/>
          </a:bodyPr>
          <a:lstStyle/>
          <a:p>
            <a:r>
              <a:rPr lang="ru-RU" dirty="0" smtClean="0"/>
              <a:t>Виды имплантации зубов. Методики проведения операции. Особенности строения и виды имплантатов. Ценовые категории.</a:t>
            </a:r>
            <a:endParaRPr lang="ru-RU" dirty="0"/>
          </a:p>
        </p:txBody>
      </p:sp>
      <p:sp>
        <p:nvSpPr>
          <p:cNvPr id="3" name="Подзаголовок 2"/>
          <p:cNvSpPr>
            <a:spLocks noGrp="1"/>
          </p:cNvSpPr>
          <p:nvPr>
            <p:ph type="subTitle" idx="1"/>
          </p:nvPr>
        </p:nvSpPr>
        <p:spPr>
          <a:xfrm>
            <a:off x="1371600" y="3886200"/>
            <a:ext cx="6400800" cy="1919064"/>
          </a:xfrm>
        </p:spPr>
        <p:txBody>
          <a:bodyPr>
            <a:noAutofit/>
          </a:bodyPr>
          <a:lstStyle/>
          <a:p>
            <a:pPr algn="r"/>
            <a:endParaRPr lang="ru-RU" sz="2400" dirty="0" smtClean="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implantology.sumy.ua/wp-content/uploads/2012/06/subperiostalnii-impl1.jpg"/>
          <p:cNvPicPr>
            <a:picLocks noChangeAspect="1" noChangeArrowheads="1"/>
          </p:cNvPicPr>
          <p:nvPr/>
        </p:nvPicPr>
        <p:blipFill>
          <a:blip r:embed="rId2" cstate="print"/>
          <a:srcRect/>
          <a:stretch>
            <a:fillRect/>
          </a:stretch>
        </p:blipFill>
        <p:spPr bwMode="auto">
          <a:xfrm>
            <a:off x="899592" y="332656"/>
            <a:ext cx="4762500" cy="2486026"/>
          </a:xfrm>
          <a:prstGeom prst="rect">
            <a:avLst/>
          </a:prstGeom>
          <a:noFill/>
        </p:spPr>
      </p:pic>
      <p:pic>
        <p:nvPicPr>
          <p:cNvPr id="46084" name="Picture 4" descr="http://www.alternativa-mc.ru/files/images/vidi_implantov005.jpg"/>
          <p:cNvPicPr>
            <a:picLocks noChangeAspect="1" noChangeArrowheads="1"/>
          </p:cNvPicPr>
          <p:nvPr/>
        </p:nvPicPr>
        <p:blipFill>
          <a:blip r:embed="rId3" cstate="print"/>
          <a:srcRect/>
          <a:stretch>
            <a:fillRect/>
          </a:stretch>
        </p:blipFill>
        <p:spPr bwMode="auto">
          <a:xfrm>
            <a:off x="1979712" y="2492896"/>
            <a:ext cx="6665186" cy="41490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a:bodyPr>
          <a:lstStyle/>
          <a:p>
            <a:r>
              <a:rPr lang="ru-RU" dirty="0" err="1" smtClean="0"/>
              <a:t>Внутрикостно-поднадкостничная</a:t>
            </a:r>
            <a:r>
              <a:rPr lang="ru-RU" dirty="0" smtClean="0"/>
              <a:t> имплантация</a:t>
            </a:r>
            <a:endParaRPr lang="ru-RU" dirty="0"/>
          </a:p>
        </p:txBody>
      </p:sp>
      <p:sp>
        <p:nvSpPr>
          <p:cNvPr id="3" name="Содержимое 2"/>
          <p:cNvSpPr>
            <a:spLocks noGrp="1"/>
          </p:cNvSpPr>
          <p:nvPr>
            <p:ph sz="quarter" idx="1"/>
          </p:nvPr>
        </p:nvSpPr>
        <p:spPr>
          <a:xfrm>
            <a:off x="457200" y="2132856"/>
            <a:ext cx="8229600" cy="3993307"/>
          </a:xfrm>
        </p:spPr>
        <p:txBody>
          <a:bodyPr>
            <a:normAutofit lnSpcReduction="10000"/>
          </a:bodyPr>
          <a:lstStyle/>
          <a:p>
            <a:r>
              <a:rPr lang="ru-RU" sz="2400" dirty="0"/>
              <a:t> </a:t>
            </a:r>
            <a:r>
              <a:rPr lang="ru-RU" sz="2400" dirty="0" smtClean="0"/>
              <a:t>Используется </a:t>
            </a:r>
            <a:r>
              <a:rPr lang="ru-RU" sz="2400" dirty="0"/>
              <a:t>для установки специальных имплантатов с головкой, шейкой, </a:t>
            </a:r>
            <a:r>
              <a:rPr lang="ru-RU" sz="2400" dirty="0" err="1"/>
              <a:t>субпериостальной</a:t>
            </a:r>
            <a:r>
              <a:rPr lang="ru-RU" sz="2400" dirty="0"/>
              <a:t> и </a:t>
            </a:r>
            <a:r>
              <a:rPr lang="ru-RU" sz="2400" dirty="0" err="1"/>
              <a:t>эндостальной</a:t>
            </a:r>
            <a:r>
              <a:rPr lang="ru-RU" sz="2400" dirty="0"/>
              <a:t> частью конструкции. Эти имплантаты имеют сложную геометрию, сочетают в себе все положительные моменты </a:t>
            </a:r>
            <a:r>
              <a:rPr lang="ru-RU" sz="2400" dirty="0" err="1"/>
              <a:t>поднадкостничных</a:t>
            </a:r>
            <a:r>
              <a:rPr lang="ru-RU" sz="2400" dirty="0"/>
              <a:t> и внутрикостных имплантатов и при этом не обладают их недостатками. Используются для установки в переднем отделе челюстей при отсутствии нескольких зубов в тех местах, где необходима максимальная устойчивость имплантата при всех движениях челюсти.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Дентальный внутрикостно-поднадкостничный имплантат и способ его установки"/>
          <p:cNvPicPr>
            <a:picLocks noChangeAspect="1" noChangeArrowheads="1"/>
          </p:cNvPicPr>
          <p:nvPr/>
        </p:nvPicPr>
        <p:blipFill>
          <a:blip r:embed="rId3" cstate="print"/>
          <a:srcRect/>
          <a:stretch>
            <a:fillRect/>
          </a:stretch>
        </p:blipFill>
        <p:spPr bwMode="auto">
          <a:xfrm>
            <a:off x="1547664" y="404664"/>
            <a:ext cx="5184576" cy="579309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a:bodyPr>
          <a:lstStyle/>
          <a:p>
            <a:r>
              <a:rPr lang="ru-RU" dirty="0" err="1" smtClean="0"/>
              <a:t>Внутризубно-внутрикостная</a:t>
            </a:r>
            <a:r>
              <a:rPr lang="ru-RU" dirty="0" smtClean="0"/>
              <a:t> имплантация</a:t>
            </a:r>
            <a:endParaRPr lang="ru-RU" dirty="0"/>
          </a:p>
        </p:txBody>
      </p:sp>
      <p:sp>
        <p:nvSpPr>
          <p:cNvPr id="3" name="Содержимое 2"/>
          <p:cNvSpPr>
            <a:spLocks noGrp="1"/>
          </p:cNvSpPr>
          <p:nvPr>
            <p:ph sz="quarter" idx="1"/>
          </p:nvPr>
        </p:nvSpPr>
        <p:spPr>
          <a:xfrm>
            <a:off x="457200" y="1988840"/>
            <a:ext cx="8229600" cy="4137323"/>
          </a:xfrm>
        </p:spPr>
        <p:txBody>
          <a:bodyPr>
            <a:normAutofit/>
          </a:bodyPr>
          <a:lstStyle/>
          <a:p>
            <a:r>
              <a:rPr lang="ru-RU" sz="2400" dirty="0"/>
              <a:t>Применяется для профилактики и устранения патологической подвижности зубов при периодонтите и пародонтозе, на фоне сильного разрушения коронки зуба, а также для придания устойчивости зубам в удаленной верхушкой корня зуба. Для такого метода имплантации используются металлические штифты.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Внутризубно-внутрикостная имплантация"/>
          <p:cNvPicPr>
            <a:picLocks noChangeAspect="1" noChangeArrowheads="1"/>
          </p:cNvPicPr>
          <p:nvPr/>
        </p:nvPicPr>
        <p:blipFill>
          <a:blip r:embed="rId2" cstate="print"/>
          <a:srcRect/>
          <a:stretch>
            <a:fillRect/>
          </a:stretch>
        </p:blipFill>
        <p:spPr bwMode="auto">
          <a:xfrm>
            <a:off x="467544" y="836712"/>
            <a:ext cx="4104456" cy="4630341"/>
          </a:xfrm>
          <a:prstGeom prst="rect">
            <a:avLst/>
          </a:prstGeom>
          <a:noFill/>
        </p:spPr>
      </p:pic>
      <p:sp>
        <p:nvSpPr>
          <p:cNvPr id="5" name="TextBox 4"/>
          <p:cNvSpPr txBox="1"/>
          <p:nvPr/>
        </p:nvSpPr>
        <p:spPr>
          <a:xfrm>
            <a:off x="4644008" y="836712"/>
            <a:ext cx="4248472" cy="4985980"/>
          </a:xfrm>
          <a:prstGeom prst="rect">
            <a:avLst/>
          </a:prstGeom>
          <a:noFill/>
        </p:spPr>
        <p:txBody>
          <a:bodyPr wrap="square" rtlCol="0">
            <a:spAutoFit/>
          </a:bodyPr>
          <a:lstStyle/>
          <a:p>
            <a:r>
              <a:rPr lang="ru-RU" sz="2000" dirty="0"/>
              <a:t>Сверлом, которое должно быть на 0,1 мм больше по диаметру, чем имплантат, </a:t>
            </a:r>
            <a:r>
              <a:rPr lang="ru-RU" sz="2000" dirty="0" smtClean="0"/>
              <a:t>проходят </a:t>
            </a:r>
            <a:r>
              <a:rPr lang="ru-RU" sz="2000" dirty="0"/>
              <a:t>канал зуба до его верхушки.</a:t>
            </a:r>
          </a:p>
          <a:p>
            <a:r>
              <a:rPr lang="ru-RU" sz="2000" dirty="0"/>
              <a:t>Затем сверлом, которое на 0,03-0,05 мм меньше по диаметру, чем имплантат, </a:t>
            </a:r>
            <a:r>
              <a:rPr lang="ru-RU" sz="2000" dirty="0" smtClean="0"/>
              <a:t>просверливают </a:t>
            </a:r>
            <a:r>
              <a:rPr lang="ru-RU" sz="2000" dirty="0"/>
              <a:t>канал в костной ткани челюсти до намеченного уровня в соответствии с рентгенограммой.</a:t>
            </a:r>
          </a:p>
          <a:p>
            <a:r>
              <a:rPr lang="ru-RU" sz="2000" dirty="0"/>
              <a:t>Канал корня зуба высушивается, а затем </a:t>
            </a:r>
            <a:r>
              <a:rPr lang="ru-RU" sz="2000" dirty="0" err="1"/>
              <a:t>эндодонто</a:t>
            </a:r>
            <a:r>
              <a:rPr lang="ru-RU" sz="2000" dirty="0"/>
              <a:t> – </a:t>
            </a:r>
            <a:r>
              <a:rPr lang="ru-RU" sz="2000" dirty="0" err="1"/>
              <a:t>эндооссальный</a:t>
            </a:r>
            <a:r>
              <a:rPr lang="ru-RU" sz="2000" dirty="0"/>
              <a:t> имплантат фиксируется цементом. После затвердевания цемента остаток имплантата отрезают.</a:t>
            </a:r>
          </a:p>
          <a:p>
            <a:endParaRPr lang="ru-RU"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a:t>Чрезкостная</a:t>
            </a:r>
            <a:r>
              <a:rPr lang="ru-RU" dirty="0"/>
              <a:t> </a:t>
            </a:r>
            <a:r>
              <a:rPr lang="ru-RU" dirty="0" smtClean="0"/>
              <a:t>имплантация</a:t>
            </a:r>
            <a:endParaRPr lang="ru-RU" dirty="0"/>
          </a:p>
        </p:txBody>
      </p:sp>
      <p:sp>
        <p:nvSpPr>
          <p:cNvPr id="3" name="Содержимое 2"/>
          <p:cNvSpPr>
            <a:spLocks noGrp="1"/>
          </p:cNvSpPr>
          <p:nvPr>
            <p:ph sz="quarter" idx="1"/>
          </p:nvPr>
        </p:nvSpPr>
        <p:spPr>
          <a:xfrm>
            <a:off x="457200" y="1268760"/>
            <a:ext cx="8229600" cy="4857403"/>
          </a:xfrm>
        </p:spPr>
        <p:txBody>
          <a:bodyPr>
            <a:normAutofit fontScale="92500"/>
          </a:bodyPr>
          <a:lstStyle/>
          <a:p>
            <a:r>
              <a:rPr lang="ru-RU" sz="2400" dirty="0"/>
              <a:t>Применялась она при существенной резорбции альвеолярного гребня (вершина альвеолярного отростка, которая образуется после потери зуба) нижней челюсти. Подобный диагноз считался абсолютным противопоказанием для любого типа имплантации, так как если костная ткань над нижнечелюстным каналом составляет менее 10 мм, то в ходе операции можно повредить </a:t>
            </a:r>
            <a:r>
              <a:rPr lang="ru-RU" sz="2400" dirty="0" err="1"/>
              <a:t>нижнелуночковый</a:t>
            </a:r>
            <a:r>
              <a:rPr lang="ru-RU" sz="2400" dirty="0"/>
              <a:t> нерв. Для устранения данной проблемы могла быть проведена операция по его перемещению, но в случаях, когда пациента изъявлял желание сэкономить, применялась </a:t>
            </a:r>
            <a:r>
              <a:rPr lang="ru-RU" sz="2400" dirty="0" err="1"/>
              <a:t>чрезкостная</a:t>
            </a:r>
            <a:r>
              <a:rPr lang="ru-RU" sz="2400" dirty="0"/>
              <a:t> имплантация</a:t>
            </a:r>
            <a:r>
              <a:rPr lang="ru-RU" sz="2400" dirty="0" smtClean="0"/>
              <a:t>.</a:t>
            </a:r>
            <a:r>
              <a:rPr lang="ru-RU" sz="2400" dirty="0"/>
              <a:t> Для того чтобы провести данную операцию, была необходима костная ткань не менее 6 мм в высоту и не менее 3 мм в толщину</a:t>
            </a:r>
            <a:r>
              <a:rPr lang="ru-RU" sz="2400" dirty="0" smtClean="0"/>
              <a:t>.</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437112"/>
            <a:ext cx="8229600" cy="1689051"/>
          </a:xfrm>
        </p:spPr>
        <p:txBody>
          <a:bodyPr>
            <a:normAutofit/>
          </a:bodyPr>
          <a:lstStyle/>
          <a:p>
            <a:r>
              <a:rPr lang="ru-RU" sz="2000" dirty="0"/>
              <a:t>Имплантат, установленный в результате </a:t>
            </a:r>
            <a:r>
              <a:rPr lang="ru-RU" sz="2000" dirty="0" err="1"/>
              <a:t>чрезкостной</a:t>
            </a:r>
            <a:r>
              <a:rPr lang="ru-RU" sz="2000" dirty="0"/>
              <a:t> имплантации зубов. На </a:t>
            </a:r>
            <a:r>
              <a:rPr lang="ru-RU" sz="2000" dirty="0" smtClean="0"/>
              <a:t>рисунке: </a:t>
            </a:r>
            <a:r>
              <a:rPr lang="ru-RU" sz="2000" dirty="0"/>
              <a:t>1 – нижняя челюстная кость; 2 – внешняя часть имплантата; 3 – внутренняя часть имплантата; 4 – десна</a:t>
            </a:r>
            <a:r>
              <a:rPr lang="ru-RU" sz="2000" dirty="0" smtClean="0"/>
              <a:t>.</a:t>
            </a:r>
            <a:endParaRPr lang="ru-RU" sz="2000" dirty="0"/>
          </a:p>
        </p:txBody>
      </p:sp>
      <p:pic>
        <p:nvPicPr>
          <p:cNvPr id="39938" name="Picture 2" descr="http://www.startsmile.ru/images/articles/Implantologija/413_7730_3.jpg"/>
          <p:cNvPicPr>
            <a:picLocks noChangeAspect="1" noChangeArrowheads="1"/>
          </p:cNvPicPr>
          <p:nvPr/>
        </p:nvPicPr>
        <p:blipFill>
          <a:blip r:embed="rId2" cstate="print"/>
          <a:srcRect/>
          <a:stretch>
            <a:fillRect/>
          </a:stretch>
        </p:blipFill>
        <p:spPr bwMode="auto">
          <a:xfrm>
            <a:off x="755576" y="620688"/>
            <a:ext cx="7488832" cy="374441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Базальная имплантация</a:t>
            </a:r>
            <a:endParaRPr lang="ru-RU" dirty="0"/>
          </a:p>
        </p:txBody>
      </p:sp>
      <p:sp>
        <p:nvSpPr>
          <p:cNvPr id="3" name="Содержимое 2"/>
          <p:cNvSpPr>
            <a:spLocks noGrp="1"/>
          </p:cNvSpPr>
          <p:nvPr>
            <p:ph sz="quarter" idx="1"/>
          </p:nvPr>
        </p:nvSpPr>
        <p:spPr>
          <a:xfrm>
            <a:off x="457200" y="1600200"/>
            <a:ext cx="8229600" cy="4925144"/>
          </a:xfrm>
        </p:spPr>
        <p:txBody>
          <a:bodyPr>
            <a:noAutofit/>
          </a:bodyPr>
          <a:lstStyle/>
          <a:p>
            <a:r>
              <a:rPr lang="ru-RU" sz="2400" dirty="0"/>
              <a:t>Базальная имплантация применяется только в тех случаях, когда наблюдается следующая проблема: необходимость протезирования большого количества идущих подряд зубов при недостаточном объеме костной ткани челюсти и невозможности проведения дополнительной операции по ее наращиванию. В этом случае некоторые врачи предлагают использовать базальные имплантаты, которые устанавливаются в глубокие и </a:t>
            </a:r>
            <a:r>
              <a:rPr lang="ru-RU" sz="2400" dirty="0" err="1"/>
              <a:t>бикортикальные</a:t>
            </a:r>
            <a:r>
              <a:rPr lang="ru-RU" sz="2400" dirty="0"/>
              <a:t> слои костной ткани не сверху, как в случае с корневидными имплантатами, а сбоку. Базальная имплантация предполагает одномоментную нагрузку </a:t>
            </a:r>
            <a:r>
              <a:rPr lang="ru-RU" sz="2400" dirty="0" err="1"/>
              <a:t>свежеустановленных</a:t>
            </a:r>
            <a:r>
              <a:rPr lang="ru-RU" sz="2400" dirty="0"/>
              <a:t> имплантатов мостовидными протезами</a:t>
            </a:r>
            <a:r>
              <a:rPr lang="ru-RU" sz="2400" dirty="0" smtClean="0"/>
              <a:t>.</a:t>
            </a: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xn----7sbaabab3cmc1admkg3a8c2d4ewcl.xn--p1ai/netcat_files/Image/785421.jpg"/>
          <p:cNvPicPr>
            <a:picLocks noChangeAspect="1" noChangeArrowheads="1"/>
          </p:cNvPicPr>
          <p:nvPr/>
        </p:nvPicPr>
        <p:blipFill>
          <a:blip r:embed="rId2" cstate="print"/>
          <a:srcRect/>
          <a:stretch>
            <a:fillRect/>
          </a:stretch>
        </p:blipFill>
        <p:spPr bwMode="auto">
          <a:xfrm>
            <a:off x="323528" y="980728"/>
            <a:ext cx="8632102" cy="468052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encrypted-tbn0.gstatic.com/images?q=tbn:ANd9GcSD659eqtRCLzpSwsF0xDfk8_qlfsX73pSfZHJ2DzlI6GGlhihvNg"/>
          <p:cNvPicPr>
            <a:picLocks noChangeAspect="1" noChangeArrowheads="1"/>
          </p:cNvPicPr>
          <p:nvPr/>
        </p:nvPicPr>
        <p:blipFill>
          <a:blip r:embed="rId2" cstate="print"/>
          <a:srcRect/>
          <a:stretch>
            <a:fillRect/>
          </a:stretch>
        </p:blipFill>
        <p:spPr bwMode="auto">
          <a:xfrm>
            <a:off x="899592" y="692696"/>
            <a:ext cx="3024336" cy="3024338"/>
          </a:xfrm>
          <a:prstGeom prst="rect">
            <a:avLst/>
          </a:prstGeom>
          <a:noFill/>
        </p:spPr>
      </p:pic>
      <p:pic>
        <p:nvPicPr>
          <p:cNvPr id="49156" name="Picture 4" descr="http://stozubov.ru/wp-content/uploads/2014/05/baz.jpg"/>
          <p:cNvPicPr>
            <a:picLocks noChangeAspect="1" noChangeArrowheads="1"/>
          </p:cNvPicPr>
          <p:nvPr/>
        </p:nvPicPr>
        <p:blipFill>
          <a:blip r:embed="rId3" cstate="print"/>
          <a:srcRect/>
          <a:stretch>
            <a:fillRect/>
          </a:stretch>
        </p:blipFill>
        <p:spPr bwMode="auto">
          <a:xfrm>
            <a:off x="5364088" y="908720"/>
            <a:ext cx="2857500" cy="2514600"/>
          </a:xfrm>
          <a:prstGeom prst="rect">
            <a:avLst/>
          </a:prstGeom>
          <a:noFill/>
        </p:spPr>
      </p:pic>
      <p:pic>
        <p:nvPicPr>
          <p:cNvPr id="49158" name="Picture 6" descr="http://dentalgu.ru/assets/gallery/stati/dgfds.png"/>
          <p:cNvPicPr>
            <a:picLocks noChangeAspect="1" noChangeArrowheads="1"/>
          </p:cNvPicPr>
          <p:nvPr/>
        </p:nvPicPr>
        <p:blipFill>
          <a:blip r:embed="rId4" cstate="print"/>
          <a:srcRect/>
          <a:stretch>
            <a:fillRect/>
          </a:stretch>
        </p:blipFill>
        <p:spPr bwMode="auto">
          <a:xfrm>
            <a:off x="1043608" y="3789040"/>
            <a:ext cx="5040560" cy="251417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ИМПЛАНТАЦИЯ</a:t>
            </a:r>
            <a:endParaRPr lang="ru-RU" dirty="0"/>
          </a:p>
        </p:txBody>
      </p:sp>
      <p:sp>
        <p:nvSpPr>
          <p:cNvPr id="3" name="Содержимое 2"/>
          <p:cNvSpPr>
            <a:spLocks noGrp="1"/>
          </p:cNvSpPr>
          <p:nvPr>
            <p:ph sz="quarter" idx="1"/>
          </p:nvPr>
        </p:nvSpPr>
        <p:spPr/>
        <p:txBody>
          <a:bodyPr/>
          <a:lstStyle/>
          <a:p>
            <a:r>
              <a:rPr lang="ru-RU" dirty="0" smtClean="0"/>
              <a:t>Хирургическая операция, целью которой является внедрение имплантата в </a:t>
            </a:r>
            <a:r>
              <a:rPr lang="ru-RU" dirty="0"/>
              <a:t>к</a:t>
            </a:r>
            <a:r>
              <a:rPr lang="ru-RU" dirty="0" smtClean="0"/>
              <a:t>остную ткань челюсти с последующей </a:t>
            </a:r>
            <a:r>
              <a:rPr lang="ru-RU" dirty="0" err="1" smtClean="0"/>
              <a:t>остеоинтеграцией</a:t>
            </a:r>
            <a:r>
              <a:rPr lang="ru-RU" dirty="0" smtClean="0"/>
              <a:t>, направленная на замещение дефекта зубных рядов с помощью дальнейшего протезирования.</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a:bodyPr>
          <a:lstStyle/>
          <a:p>
            <a:r>
              <a:rPr lang="ru-RU" dirty="0" smtClean="0"/>
              <a:t>Внутрикостная (</a:t>
            </a:r>
            <a:r>
              <a:rPr lang="ru-RU" dirty="0" err="1" smtClean="0"/>
              <a:t>эндооссальная</a:t>
            </a:r>
            <a:r>
              <a:rPr lang="ru-RU" dirty="0" smtClean="0"/>
              <a:t>) имплантация</a:t>
            </a:r>
            <a:endParaRPr lang="ru-RU" dirty="0"/>
          </a:p>
        </p:txBody>
      </p:sp>
      <p:sp>
        <p:nvSpPr>
          <p:cNvPr id="3" name="Содержимое 2"/>
          <p:cNvSpPr>
            <a:spLocks noGrp="1"/>
          </p:cNvSpPr>
          <p:nvPr>
            <p:ph sz="quarter" idx="1"/>
          </p:nvPr>
        </p:nvSpPr>
        <p:spPr>
          <a:xfrm>
            <a:off x="457200" y="1772816"/>
            <a:ext cx="8229600" cy="4353347"/>
          </a:xfrm>
        </p:spPr>
        <p:txBody>
          <a:bodyPr>
            <a:normAutofit/>
          </a:bodyPr>
          <a:lstStyle/>
          <a:p>
            <a:endParaRPr lang="ru-RU" sz="2400" dirty="0" smtClean="0"/>
          </a:p>
          <a:p>
            <a:r>
              <a:rPr lang="ru-RU" sz="2400" dirty="0" smtClean="0"/>
              <a:t>Метод </a:t>
            </a:r>
            <a:r>
              <a:rPr lang="ru-RU" sz="2400" dirty="0"/>
              <a:t>имплантации пластиночных, цилиндрических, конических и других имплантатов через разрез десны и надкостницы в костную ткань челюсти. Показанием для выбора определенной формы имплантата служит расположение дефекта, толщина и высота костной ткани в месте имплантации, анатомические особенности строения челюсти и некоторые другие факторы.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797152"/>
            <a:ext cx="8229600" cy="1329011"/>
          </a:xfrm>
        </p:spPr>
        <p:txBody>
          <a:bodyPr>
            <a:normAutofit/>
          </a:bodyPr>
          <a:lstStyle/>
          <a:p>
            <a:r>
              <a:rPr lang="ru-RU" sz="1800" dirty="0"/>
              <a:t>Имплантаты, установленные в результате </a:t>
            </a:r>
            <a:r>
              <a:rPr lang="ru-RU" sz="1800" dirty="0" err="1"/>
              <a:t>эндооссальной</a:t>
            </a:r>
            <a:r>
              <a:rPr lang="ru-RU" sz="1800" dirty="0"/>
              <a:t> (внутрикостной) имплантации зубов. На </a:t>
            </a:r>
            <a:r>
              <a:rPr lang="ru-RU" sz="1800" dirty="0" smtClean="0"/>
              <a:t>рисунке: </a:t>
            </a:r>
            <a:r>
              <a:rPr lang="ru-RU" sz="1800" dirty="0"/>
              <a:t>1 – нижняя челюстная кость; 2 – пластиночный имплантат; 3 – цилиндрический имплантат; 4 – винтовой (корневидный) имплантат</a:t>
            </a:r>
            <a:r>
              <a:rPr lang="ru-RU" sz="1800" dirty="0" smtClean="0"/>
              <a:t>.</a:t>
            </a:r>
            <a:endParaRPr lang="ru-RU" sz="1800" dirty="0"/>
          </a:p>
        </p:txBody>
      </p:sp>
      <p:pic>
        <p:nvPicPr>
          <p:cNvPr id="50178" name="Picture 2" descr="http://www.startsmile.ru/images/articles/Implantologija/413_7730_1.jpg"/>
          <p:cNvPicPr>
            <a:picLocks noChangeAspect="1" noChangeArrowheads="1"/>
          </p:cNvPicPr>
          <p:nvPr/>
        </p:nvPicPr>
        <p:blipFill>
          <a:blip r:embed="rId2" cstate="print"/>
          <a:srcRect/>
          <a:stretch>
            <a:fillRect/>
          </a:stretch>
        </p:blipFill>
        <p:spPr bwMode="auto">
          <a:xfrm>
            <a:off x="827584" y="404664"/>
            <a:ext cx="7344816" cy="367240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Скуловая имплантация</a:t>
            </a:r>
            <a:endParaRPr lang="ru-RU" dirty="0"/>
          </a:p>
        </p:txBody>
      </p:sp>
      <p:sp>
        <p:nvSpPr>
          <p:cNvPr id="3" name="Содержимое 2"/>
          <p:cNvSpPr>
            <a:spLocks noGrp="1"/>
          </p:cNvSpPr>
          <p:nvPr>
            <p:ph sz="quarter" idx="1"/>
          </p:nvPr>
        </p:nvSpPr>
        <p:spPr/>
        <p:txBody>
          <a:bodyPr>
            <a:normAutofit/>
          </a:bodyPr>
          <a:lstStyle/>
          <a:p>
            <a:r>
              <a:rPr lang="ru-RU" sz="2400" dirty="0" smtClean="0"/>
              <a:t>Имплантаты вживляются </a:t>
            </a:r>
            <a:r>
              <a:rPr lang="ru-RU" sz="2400" dirty="0"/>
              <a:t>в скуловую кость. Скуловая кость есть в достаточном размере у всех людей в отличие от кости верхней </a:t>
            </a:r>
            <a:r>
              <a:rPr lang="ru-RU" sz="2400" dirty="0" smtClean="0"/>
              <a:t>челюсти,</a:t>
            </a:r>
            <a:r>
              <a:rPr lang="ru-RU" sz="2400" dirty="0"/>
              <a:t> Скуловая имплантация позволяет избежать костной пластики. Если у пациента долгое время отсутствовали зубы или он носил съемный протез, часто происходит уменьшение объема кости верхней челюсти. В этой ситуации раньше рекомендовали проведение костной пластики. И только после этого проводили установку </a:t>
            </a:r>
            <a:r>
              <a:rPr lang="ru-RU" sz="2400" dirty="0" smtClean="0"/>
              <a:t>имплантатов, </a:t>
            </a:r>
            <a:r>
              <a:rPr lang="ru-RU" sz="2400" dirty="0"/>
              <a:t>поэтому проведение скуловой имплантации всегда возможно.</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скуловая имплантация zygoma all on four"/>
          <p:cNvPicPr>
            <a:picLocks noChangeAspect="1" noChangeArrowheads="1"/>
          </p:cNvPicPr>
          <p:nvPr/>
        </p:nvPicPr>
        <p:blipFill>
          <a:blip r:embed="rId2" cstate="print"/>
          <a:srcRect/>
          <a:stretch>
            <a:fillRect/>
          </a:stretch>
        </p:blipFill>
        <p:spPr bwMode="auto">
          <a:xfrm>
            <a:off x="1259632" y="1268760"/>
            <a:ext cx="6840760" cy="384792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squema de implantes zigomáticos en el Instituto Maxilofacial "/>
          <p:cNvPicPr>
            <a:picLocks noChangeAspect="1" noChangeArrowheads="1"/>
          </p:cNvPicPr>
          <p:nvPr/>
        </p:nvPicPr>
        <p:blipFill>
          <a:blip r:embed="rId2" cstate="print"/>
          <a:srcRect/>
          <a:stretch>
            <a:fillRect/>
          </a:stretch>
        </p:blipFill>
        <p:spPr bwMode="auto">
          <a:xfrm>
            <a:off x="755576" y="332656"/>
            <a:ext cx="7668344" cy="621945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620688"/>
            <a:ext cx="8229600" cy="5505475"/>
          </a:xfrm>
        </p:spPr>
        <p:txBody>
          <a:bodyPr/>
          <a:lstStyle/>
          <a:p>
            <a:pPr>
              <a:buNone/>
            </a:pPr>
            <a:r>
              <a:rPr lang="ru-RU" dirty="0"/>
              <a:t>Другим критерием классификации методов имплантации является факт сообщения имплантата с полостью рта на период приживления. </a:t>
            </a:r>
            <a:endParaRPr lang="ru-RU" dirty="0" smtClean="0"/>
          </a:p>
          <a:p>
            <a:pPr>
              <a:buNone/>
            </a:pPr>
            <a:r>
              <a:rPr lang="ru-RU" dirty="0" smtClean="0"/>
              <a:t>Выделяются:</a:t>
            </a:r>
          </a:p>
          <a:p>
            <a:pPr marL="514350" indent="-514350">
              <a:buAutoNum type="arabicParenR"/>
            </a:pPr>
            <a:r>
              <a:rPr lang="ru-RU" dirty="0" smtClean="0"/>
              <a:t>Одноэтапная имплантация</a:t>
            </a:r>
          </a:p>
          <a:p>
            <a:pPr marL="514350" indent="-514350">
              <a:buAutoNum type="arabicParenR"/>
            </a:pPr>
            <a:r>
              <a:rPr lang="ru-RU" dirty="0" smtClean="0"/>
              <a:t>Двухэтапная имплантация</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Одноэтапная имплантация</a:t>
            </a:r>
            <a:endParaRPr lang="ru-RU" dirty="0"/>
          </a:p>
        </p:txBody>
      </p:sp>
      <p:sp>
        <p:nvSpPr>
          <p:cNvPr id="3" name="Содержимое 2"/>
          <p:cNvSpPr>
            <a:spLocks noGrp="1"/>
          </p:cNvSpPr>
          <p:nvPr>
            <p:ph sz="quarter" idx="1"/>
          </p:nvPr>
        </p:nvSpPr>
        <p:spPr/>
        <p:txBody>
          <a:bodyPr/>
          <a:lstStyle/>
          <a:p>
            <a:r>
              <a:rPr lang="ru-RU" dirty="0" smtClean="0"/>
              <a:t>Позволяет сразу же после удаления зуба восстановить жевательные и эстетические функции зуба посредством установки на дентальный имплантат временного зубного протеза.</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Двухэтапная имплантация</a:t>
            </a:r>
            <a:endParaRPr lang="ru-RU" dirty="0"/>
          </a:p>
        </p:txBody>
      </p:sp>
      <p:sp>
        <p:nvSpPr>
          <p:cNvPr id="3" name="Содержимое 2"/>
          <p:cNvSpPr>
            <a:spLocks noGrp="1"/>
          </p:cNvSpPr>
          <p:nvPr>
            <p:ph sz="quarter" idx="1"/>
          </p:nvPr>
        </p:nvSpPr>
        <p:spPr/>
        <p:txBody>
          <a:bodyPr/>
          <a:lstStyle/>
          <a:p>
            <a:r>
              <a:rPr lang="ru-RU" dirty="0"/>
              <a:t>После установки имплантата требуется время на приживление, а уже затем устанавливается </a:t>
            </a:r>
            <a:r>
              <a:rPr lang="ru-RU" dirty="0" err="1"/>
              <a:t>внеальвеолярная</a:t>
            </a:r>
            <a:r>
              <a:rPr lang="ru-RU" dirty="0"/>
              <a:t> часть (видимая в полости рта).</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имплантатов</a:t>
            </a:r>
            <a:endParaRPr lang="ru-RU" dirty="0"/>
          </a:p>
        </p:txBody>
      </p:sp>
      <p:sp>
        <p:nvSpPr>
          <p:cNvPr id="3" name="Содержимое 2"/>
          <p:cNvSpPr>
            <a:spLocks noGrp="1"/>
          </p:cNvSpPr>
          <p:nvPr>
            <p:ph sz="quarter" idx="1"/>
          </p:nvPr>
        </p:nvSpPr>
        <p:spPr>
          <a:xfrm>
            <a:off x="457200" y="1600200"/>
            <a:ext cx="8229600" cy="4853136"/>
          </a:xfrm>
        </p:spPr>
        <p:txBody>
          <a:bodyPr>
            <a:normAutofit/>
          </a:bodyPr>
          <a:lstStyle/>
          <a:p>
            <a:r>
              <a:rPr lang="ru-RU" dirty="0"/>
              <a:t>Корневидные зубные имплантаты</a:t>
            </a:r>
          </a:p>
          <a:p>
            <a:r>
              <a:rPr lang="ru-RU" dirty="0"/>
              <a:t>Пластиночные зубные имплантаты</a:t>
            </a:r>
          </a:p>
          <a:p>
            <a:r>
              <a:rPr lang="ru-RU" dirty="0"/>
              <a:t>Базальные имплантаты</a:t>
            </a:r>
          </a:p>
          <a:p>
            <a:r>
              <a:rPr lang="ru-RU" dirty="0" err="1"/>
              <a:t>Эндодонтические</a:t>
            </a:r>
            <a:r>
              <a:rPr lang="ru-RU" dirty="0"/>
              <a:t> зубные имплантаты</a:t>
            </a:r>
          </a:p>
          <a:p>
            <a:r>
              <a:rPr lang="ru-RU" dirty="0" err="1"/>
              <a:t>Субпериостальные</a:t>
            </a:r>
            <a:r>
              <a:rPr lang="ru-RU" dirty="0"/>
              <a:t> зубные имплантаты</a:t>
            </a:r>
          </a:p>
          <a:p>
            <a:r>
              <a:rPr lang="ru-RU" dirty="0" err="1"/>
              <a:t>Внутрислизистые</a:t>
            </a:r>
            <a:r>
              <a:rPr lang="ru-RU" dirty="0"/>
              <a:t> зубные имплантаты</a:t>
            </a:r>
          </a:p>
          <a:p>
            <a:r>
              <a:rPr lang="ru-RU" dirty="0" smtClean="0"/>
              <a:t>Мини-имплантаты</a:t>
            </a:r>
          </a:p>
          <a:p>
            <a:r>
              <a:rPr lang="ru-RU" dirty="0" smtClean="0"/>
              <a:t>Скуловые </a:t>
            </a:r>
            <a:r>
              <a:rPr lang="ru-RU" dirty="0" err="1" smtClean="0"/>
              <a:t>имплататы</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Корневидные зубные имплантаты</a:t>
            </a:r>
            <a:endParaRPr lang="ru-RU" dirty="0"/>
          </a:p>
        </p:txBody>
      </p:sp>
      <p:sp>
        <p:nvSpPr>
          <p:cNvPr id="3" name="Содержимое 2"/>
          <p:cNvSpPr>
            <a:spLocks noGrp="1"/>
          </p:cNvSpPr>
          <p:nvPr>
            <p:ph sz="quarter" idx="1"/>
          </p:nvPr>
        </p:nvSpPr>
        <p:spPr>
          <a:xfrm>
            <a:off x="457200" y="1600201"/>
            <a:ext cx="8229600" cy="2908920"/>
          </a:xfrm>
        </p:spPr>
        <p:txBody>
          <a:bodyPr>
            <a:normAutofit/>
          </a:bodyPr>
          <a:lstStyle/>
          <a:p>
            <a:r>
              <a:rPr lang="ru-RU" sz="2400" dirty="0"/>
              <a:t>Этот вид имплантатов представляет собой искусственный зубной корень, выполненный обычно из титана, его сплава или же из оксида циркония, который вживляется в лунку отсутствующего </a:t>
            </a:r>
            <a:r>
              <a:rPr lang="ru-RU" sz="2400" dirty="0" smtClean="0"/>
              <a:t>зуба.</a:t>
            </a:r>
            <a:endParaRPr lang="ru-RU" sz="2400" dirty="0"/>
          </a:p>
        </p:txBody>
      </p:sp>
      <p:pic>
        <p:nvPicPr>
          <p:cNvPr id="11266" name="Picture 2" descr="http://grandklinikalux.ru/pictures/tKnlqvIt.jpg"/>
          <p:cNvPicPr>
            <a:picLocks noChangeAspect="1" noChangeArrowheads="1"/>
          </p:cNvPicPr>
          <p:nvPr/>
        </p:nvPicPr>
        <p:blipFill>
          <a:blip r:embed="rId2" cstate="print"/>
          <a:srcRect/>
          <a:stretch>
            <a:fillRect/>
          </a:stretch>
        </p:blipFill>
        <p:spPr bwMode="auto">
          <a:xfrm>
            <a:off x="683568" y="3501008"/>
            <a:ext cx="3600400" cy="2851517"/>
          </a:xfrm>
          <a:prstGeom prst="rect">
            <a:avLst/>
          </a:prstGeom>
          <a:noFill/>
        </p:spPr>
      </p:pic>
      <p:pic>
        <p:nvPicPr>
          <p:cNvPr id="11268" name="Picture 4" descr="http://www.apolloniya-stom.ru/public/implant8.jpg"/>
          <p:cNvPicPr>
            <a:picLocks noChangeAspect="1" noChangeArrowheads="1"/>
          </p:cNvPicPr>
          <p:nvPr/>
        </p:nvPicPr>
        <p:blipFill>
          <a:blip r:embed="rId3" cstate="print"/>
          <a:srcRect/>
          <a:stretch>
            <a:fillRect/>
          </a:stretch>
        </p:blipFill>
        <p:spPr bwMode="auto">
          <a:xfrm>
            <a:off x="5076056" y="3645024"/>
            <a:ext cx="2880320" cy="249444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a:t>
            </a:r>
            <a:r>
              <a:rPr lang="ru-RU" dirty="0" smtClean="0"/>
              <a:t>мплантат</a:t>
            </a:r>
            <a:endParaRPr lang="ru-RU" dirty="0"/>
          </a:p>
        </p:txBody>
      </p:sp>
      <p:sp>
        <p:nvSpPr>
          <p:cNvPr id="3" name="Содержимое 2"/>
          <p:cNvSpPr>
            <a:spLocks noGrp="1"/>
          </p:cNvSpPr>
          <p:nvPr>
            <p:ph sz="quarter" idx="1"/>
          </p:nvPr>
        </p:nvSpPr>
        <p:spPr>
          <a:xfrm>
            <a:off x="457200" y="1219200"/>
            <a:ext cx="4258816" cy="4937760"/>
          </a:xfrm>
        </p:spPr>
        <p:txBody>
          <a:bodyPr>
            <a:normAutofit/>
          </a:bodyPr>
          <a:lstStyle/>
          <a:p>
            <a:r>
              <a:rPr lang="ru-RU" dirty="0"/>
              <a:t>искусственно изготовленная, чаще всего многокомпонентная конструкция, используемая для внедрения в костную ткань челюсти с последующим </a:t>
            </a:r>
            <a:r>
              <a:rPr lang="ru-RU" dirty="0" smtClean="0"/>
              <a:t>сращением </a:t>
            </a:r>
            <a:r>
              <a:rPr lang="ru-RU" dirty="0"/>
              <a:t>с целью протезирования. </a:t>
            </a:r>
          </a:p>
        </p:txBody>
      </p:sp>
      <p:pic>
        <p:nvPicPr>
          <p:cNvPr id="23554" name="Picture 2" descr="http://www.a-stom.ru/img/implantat.jpg"/>
          <p:cNvPicPr>
            <a:picLocks noChangeAspect="1" noChangeArrowheads="1"/>
          </p:cNvPicPr>
          <p:nvPr/>
        </p:nvPicPr>
        <p:blipFill>
          <a:blip r:embed="rId2" cstate="print"/>
          <a:srcRect/>
          <a:stretch>
            <a:fillRect/>
          </a:stretch>
        </p:blipFill>
        <p:spPr bwMode="auto">
          <a:xfrm>
            <a:off x="4788024" y="1333903"/>
            <a:ext cx="4170676" cy="352839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Пластиночные зубные имплантаты</a:t>
            </a:r>
            <a:endParaRPr lang="ru-RU" dirty="0"/>
          </a:p>
        </p:txBody>
      </p:sp>
      <p:sp>
        <p:nvSpPr>
          <p:cNvPr id="3" name="Содержимое 2"/>
          <p:cNvSpPr>
            <a:spLocks noGrp="1"/>
          </p:cNvSpPr>
          <p:nvPr>
            <p:ph sz="quarter" idx="1"/>
          </p:nvPr>
        </p:nvSpPr>
        <p:spPr>
          <a:xfrm>
            <a:off x="457200" y="1600201"/>
            <a:ext cx="8219256" cy="1972816"/>
          </a:xfrm>
        </p:spPr>
        <p:txBody>
          <a:bodyPr>
            <a:normAutofit fontScale="92500" lnSpcReduction="20000"/>
          </a:bodyPr>
          <a:lstStyle/>
          <a:p>
            <a:r>
              <a:rPr lang="ru-RU" sz="2400" dirty="0"/>
              <a:t>Этот вид зубных </a:t>
            </a:r>
            <a:r>
              <a:rPr lang="ru-RU" sz="2400" dirty="0" err="1"/>
              <a:t>имплантов</a:t>
            </a:r>
            <a:r>
              <a:rPr lang="ru-RU" sz="2400" dirty="0"/>
              <a:t> представляет собой тонкую широкую пластинку неровной формы с отверстиями, вживляемую в костную ткань челюсти, с верхней видимой частью (или же даже частями), представляющей собой </a:t>
            </a:r>
            <a:r>
              <a:rPr lang="ru-RU" sz="2400" dirty="0" err="1"/>
              <a:t>абатмент</a:t>
            </a:r>
            <a:r>
              <a:rPr lang="ru-RU" sz="2400" dirty="0"/>
              <a:t>, на который позже будет установлена коронка.</a:t>
            </a:r>
            <a:br>
              <a:rPr lang="ru-RU" sz="2400" dirty="0"/>
            </a:br>
            <a:endParaRPr lang="ru-RU" sz="2400" dirty="0"/>
          </a:p>
        </p:txBody>
      </p:sp>
      <p:pic>
        <p:nvPicPr>
          <p:cNvPr id="10242" name="Picture 2" descr="http://www.kinezio-agat.ru/filestore/uploaded/%D0%BF%D0%BB%D0%B0%D1%81%D1%82%D0%B8%D0%BD%D0%BE%D1%87%D0%BD%D1%8B%D0%B9%20%D0%B8%D0%BC%D0%BF%D0%BB%D0%B0%D0%BD%D1%82%D0%B0%D1%82.jpg"/>
          <p:cNvPicPr>
            <a:picLocks noChangeAspect="1" noChangeArrowheads="1"/>
          </p:cNvPicPr>
          <p:nvPr/>
        </p:nvPicPr>
        <p:blipFill>
          <a:blip r:embed="rId3" cstate="print"/>
          <a:srcRect/>
          <a:stretch>
            <a:fillRect/>
          </a:stretch>
        </p:blipFill>
        <p:spPr bwMode="auto">
          <a:xfrm>
            <a:off x="323528" y="3573016"/>
            <a:ext cx="3301885" cy="2430785"/>
          </a:xfrm>
          <a:prstGeom prst="rect">
            <a:avLst/>
          </a:prstGeom>
          <a:noFill/>
        </p:spPr>
      </p:pic>
      <p:pic>
        <p:nvPicPr>
          <p:cNvPr id="10244" name="Picture 4" descr="http://www.rusmedserv.com/files/Image/platedentalimplants.jpg"/>
          <p:cNvPicPr>
            <a:picLocks noChangeAspect="1" noChangeArrowheads="1"/>
          </p:cNvPicPr>
          <p:nvPr/>
        </p:nvPicPr>
        <p:blipFill>
          <a:blip r:embed="rId4" cstate="print"/>
          <a:srcRect/>
          <a:stretch>
            <a:fillRect/>
          </a:stretch>
        </p:blipFill>
        <p:spPr bwMode="auto">
          <a:xfrm>
            <a:off x="3923928" y="3356992"/>
            <a:ext cx="4973179" cy="328032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Базальные имплантаты</a:t>
            </a:r>
            <a:endParaRPr lang="ru-RU" dirty="0"/>
          </a:p>
        </p:txBody>
      </p:sp>
      <p:sp>
        <p:nvSpPr>
          <p:cNvPr id="3" name="Содержимое 2"/>
          <p:cNvSpPr>
            <a:spLocks noGrp="1"/>
          </p:cNvSpPr>
          <p:nvPr>
            <p:ph sz="quarter" idx="1"/>
          </p:nvPr>
        </p:nvSpPr>
        <p:spPr>
          <a:xfrm>
            <a:off x="539552" y="1628800"/>
            <a:ext cx="8229600" cy="4824536"/>
          </a:xfrm>
        </p:spPr>
        <p:txBody>
          <a:bodyPr>
            <a:noAutofit/>
          </a:bodyPr>
          <a:lstStyle/>
          <a:p>
            <a:r>
              <a:rPr lang="ru-RU" sz="2400" dirty="0"/>
              <a:t>Эта разновидность имплантатов применялась в тех случаях, когда необходимо было провести имплантацию нескольких стоящих рядом зубов, но при этом наблюдался </a:t>
            </a:r>
            <a:r>
              <a:rPr lang="ru-RU" sz="2400" dirty="0" err="1"/>
              <a:t>недостаточнывй</a:t>
            </a:r>
            <a:r>
              <a:rPr lang="ru-RU" sz="2400" dirty="0"/>
              <a:t> объем костной ткани, а пациент не мог или не желал проводить костную пластику. Базальные имплантаты устанавливались в глубокие и </a:t>
            </a:r>
            <a:r>
              <a:rPr lang="ru-RU" sz="2400" dirty="0" err="1"/>
              <a:t>бикортикальные</a:t>
            </a:r>
            <a:r>
              <a:rPr lang="ru-RU" sz="2400" dirty="0"/>
              <a:t> слои костной ткани. Еще одно отличие базальной имплантации от всех остальных видов – это одномоментная нагрузка </a:t>
            </a:r>
            <a:r>
              <a:rPr lang="ru-RU" sz="2400" dirty="0" err="1"/>
              <a:t>свежеустановленных</a:t>
            </a:r>
            <a:r>
              <a:rPr lang="ru-RU" sz="2400" dirty="0"/>
              <a:t> </a:t>
            </a:r>
            <a:r>
              <a:rPr lang="ru-RU" sz="2400" dirty="0" err="1"/>
              <a:t>имплантов</a:t>
            </a:r>
            <a:r>
              <a:rPr lang="ru-RU" sz="2400" dirty="0"/>
              <a:t> протезами – в основном мостовидными. Базальная имплантация применялась исключительно для протезирования большого количества отсутствующих зубов.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encrypted-tbn2.gstatic.com/images?q=tbn:ANd9GcQxaW_SpGL5_4A8_1rKEpVMrzVm-61fVcK1TG3V-BQYLlXuz5Ln"/>
          <p:cNvPicPr>
            <a:picLocks noChangeAspect="1" noChangeArrowheads="1"/>
          </p:cNvPicPr>
          <p:nvPr/>
        </p:nvPicPr>
        <p:blipFill>
          <a:blip r:embed="rId2" cstate="print"/>
          <a:srcRect/>
          <a:stretch>
            <a:fillRect/>
          </a:stretch>
        </p:blipFill>
        <p:spPr bwMode="auto">
          <a:xfrm>
            <a:off x="395536" y="836712"/>
            <a:ext cx="4388250" cy="2520280"/>
          </a:xfrm>
          <a:prstGeom prst="rect">
            <a:avLst/>
          </a:prstGeom>
          <a:noFill/>
        </p:spPr>
      </p:pic>
      <p:pic>
        <p:nvPicPr>
          <p:cNvPr id="51204" name="Picture 4" descr="https://encrypted-tbn3.gstatic.com/images?q=tbn:ANd9GcR5mx5ByaiLisWWgCA1d4gYfueHqocjuzEH5rMJomDZ9f7RwHaX"/>
          <p:cNvPicPr>
            <a:picLocks noChangeAspect="1" noChangeArrowheads="1"/>
          </p:cNvPicPr>
          <p:nvPr/>
        </p:nvPicPr>
        <p:blipFill>
          <a:blip r:embed="rId3" cstate="print"/>
          <a:srcRect/>
          <a:stretch>
            <a:fillRect/>
          </a:stretch>
        </p:blipFill>
        <p:spPr bwMode="auto">
          <a:xfrm>
            <a:off x="467544" y="3573016"/>
            <a:ext cx="6801755" cy="2720702"/>
          </a:xfrm>
          <a:prstGeom prst="rect">
            <a:avLst/>
          </a:prstGeom>
          <a:noFill/>
        </p:spPr>
      </p:pic>
      <p:pic>
        <p:nvPicPr>
          <p:cNvPr id="51206" name="Picture 6" descr="http://www.trate.ch/userfiles/images/TRATE-AG-basal-dental-implant-B8512.png"/>
          <p:cNvPicPr>
            <a:picLocks noChangeAspect="1" noChangeArrowheads="1"/>
          </p:cNvPicPr>
          <p:nvPr/>
        </p:nvPicPr>
        <p:blipFill>
          <a:blip r:embed="rId4" cstate="print"/>
          <a:srcRect/>
          <a:stretch>
            <a:fillRect/>
          </a:stretch>
        </p:blipFill>
        <p:spPr bwMode="auto">
          <a:xfrm>
            <a:off x="6804248" y="188640"/>
            <a:ext cx="1524874" cy="345638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a:bodyPr>
          <a:lstStyle/>
          <a:p>
            <a:r>
              <a:rPr lang="ru-RU" dirty="0" err="1" smtClean="0"/>
              <a:t>Эндодонтические</a:t>
            </a:r>
            <a:r>
              <a:rPr lang="ru-RU" dirty="0" smtClean="0"/>
              <a:t> зубные имплантаты</a:t>
            </a:r>
            <a:endParaRPr lang="ru-RU" dirty="0"/>
          </a:p>
        </p:txBody>
      </p:sp>
      <p:sp>
        <p:nvSpPr>
          <p:cNvPr id="3" name="Содержимое 2"/>
          <p:cNvSpPr>
            <a:spLocks noGrp="1"/>
          </p:cNvSpPr>
          <p:nvPr>
            <p:ph sz="quarter" idx="1"/>
          </p:nvPr>
        </p:nvSpPr>
        <p:spPr/>
        <p:txBody>
          <a:bodyPr>
            <a:noAutofit/>
          </a:bodyPr>
          <a:lstStyle/>
          <a:p>
            <a:r>
              <a:rPr lang="ru-RU" sz="2400" dirty="0" err="1"/>
              <a:t>Эндодонтические</a:t>
            </a:r>
            <a:r>
              <a:rPr lang="ru-RU" sz="2400" dirty="0"/>
              <a:t> зубные имплантаты также часто называют стабилизационными, и это единственный вид зубных </a:t>
            </a:r>
            <a:r>
              <a:rPr lang="ru-RU" sz="2400" dirty="0" err="1"/>
              <a:t>имплантов</a:t>
            </a:r>
            <a:r>
              <a:rPr lang="ru-RU" sz="2400" dirty="0"/>
              <a:t>, не требующий удаления родного зуба. То есть </a:t>
            </a:r>
            <a:r>
              <a:rPr lang="ru-RU" sz="2400" dirty="0" err="1"/>
              <a:t>эндодонтический</a:t>
            </a:r>
            <a:r>
              <a:rPr lang="ru-RU" sz="2400" dirty="0"/>
              <a:t> имплантат не заменяет потерянный зуб, а укрепляет – стабилизирует – имеющийся, если он рискует быть потерянным или же не может в полной мере выполнять все свои функции. Как нетрудно догадаться, </a:t>
            </a:r>
            <a:r>
              <a:rPr lang="ru-RU" sz="2400" dirty="0" err="1"/>
              <a:t>эндодонтический</a:t>
            </a:r>
            <a:r>
              <a:rPr lang="ru-RU" sz="2400" dirty="0"/>
              <a:t> имплантат вводится не непосредственно в костную ткань челюсти, а через верхушку корня зуба, более надежно фиксируя его в </a:t>
            </a:r>
            <a:r>
              <a:rPr lang="ru-RU" sz="2400" dirty="0" smtClean="0"/>
              <a:t>челюсти.</a:t>
            </a:r>
            <a:endParaRPr lang="ru-RU"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mg.findpatent.ru/img_data/77/775647.gif"/>
          <p:cNvPicPr>
            <a:picLocks noChangeAspect="1" noChangeArrowheads="1"/>
          </p:cNvPicPr>
          <p:nvPr/>
        </p:nvPicPr>
        <p:blipFill>
          <a:blip r:embed="rId2" cstate="print"/>
          <a:srcRect/>
          <a:stretch>
            <a:fillRect/>
          </a:stretch>
        </p:blipFill>
        <p:spPr bwMode="auto">
          <a:xfrm>
            <a:off x="683568" y="188640"/>
            <a:ext cx="1944216" cy="6331607"/>
          </a:xfrm>
          <a:prstGeom prst="rect">
            <a:avLst/>
          </a:prstGeom>
          <a:noFill/>
        </p:spPr>
      </p:pic>
      <p:pic>
        <p:nvPicPr>
          <p:cNvPr id="5" name="Picture 2" descr="Внутризубно-внутрикостная имплантация"/>
          <p:cNvPicPr>
            <a:picLocks noChangeAspect="1" noChangeArrowheads="1"/>
          </p:cNvPicPr>
          <p:nvPr/>
        </p:nvPicPr>
        <p:blipFill>
          <a:blip r:embed="rId3" cstate="print"/>
          <a:srcRect/>
          <a:stretch>
            <a:fillRect/>
          </a:stretch>
        </p:blipFill>
        <p:spPr bwMode="auto">
          <a:xfrm>
            <a:off x="3851920" y="1124744"/>
            <a:ext cx="4104456" cy="463034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rmAutofit/>
          </a:bodyPr>
          <a:lstStyle/>
          <a:p>
            <a:r>
              <a:rPr lang="ru-RU" dirty="0" err="1" smtClean="0"/>
              <a:t>Субпериостальные</a:t>
            </a:r>
            <a:r>
              <a:rPr lang="ru-RU" dirty="0" smtClean="0"/>
              <a:t> зубные имплантаты</a:t>
            </a:r>
            <a:endParaRPr lang="ru-RU" dirty="0"/>
          </a:p>
        </p:txBody>
      </p:sp>
      <p:sp>
        <p:nvSpPr>
          <p:cNvPr id="3" name="Содержимое 2"/>
          <p:cNvSpPr>
            <a:spLocks noGrp="1"/>
          </p:cNvSpPr>
          <p:nvPr>
            <p:ph sz="quarter" idx="1"/>
          </p:nvPr>
        </p:nvSpPr>
        <p:spPr/>
        <p:txBody>
          <a:bodyPr>
            <a:noAutofit/>
          </a:bodyPr>
          <a:lstStyle/>
          <a:p>
            <a:r>
              <a:rPr lang="ru-RU" sz="2400" dirty="0"/>
              <a:t>Другое название этого вида зубных </a:t>
            </a:r>
            <a:r>
              <a:rPr lang="ru-RU" sz="2400" dirty="0" err="1"/>
              <a:t>имплантов</a:t>
            </a:r>
            <a:r>
              <a:rPr lang="ru-RU" sz="2400" dirty="0"/>
              <a:t> – </a:t>
            </a:r>
            <a:r>
              <a:rPr lang="ru-RU" sz="2400" dirty="0" err="1"/>
              <a:t>поднадкостные</a:t>
            </a:r>
            <a:r>
              <a:rPr lang="ru-RU" sz="2400" dirty="0"/>
              <a:t>, то есть, устанавливаемые под </a:t>
            </a:r>
            <a:r>
              <a:rPr lang="ru-RU" sz="2400" dirty="0" smtClean="0"/>
              <a:t>надкостницу. Подобный </a:t>
            </a:r>
            <a:r>
              <a:rPr lang="ru-RU" sz="2400" dirty="0"/>
              <a:t>вид зубной имплантации применяется к пациентам с очень тонкой собственной костью челюсти, когда времени на ее наращивание нет, или же костная пластика по тем или иным причинам не рекомендована. </a:t>
            </a:r>
            <a:r>
              <a:rPr lang="ru-RU" sz="2400" dirty="0" err="1"/>
              <a:t>Субпериостальный</a:t>
            </a:r>
            <a:r>
              <a:rPr lang="ru-RU" sz="2400" dirty="0"/>
              <a:t> имплантат представляет собой объемную и сложную конструкцию, состоящую из основы </a:t>
            </a:r>
            <a:r>
              <a:rPr lang="ru-RU" sz="2400" dirty="0" smtClean="0"/>
              <a:t>– как бы ажурной металлической сетки анатомической формы, «обхватывающей» кость челюсти, и </a:t>
            </a:r>
            <a:r>
              <a:rPr lang="ru-RU" sz="2400" dirty="0"/>
              <a:t>верхних видимых деталей – основ для будущих искусственных зубов.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dent-a-med.ru/wp-content/uploads/1-59.jpg"/>
          <p:cNvPicPr>
            <a:picLocks noChangeAspect="1" noChangeArrowheads="1"/>
          </p:cNvPicPr>
          <p:nvPr/>
        </p:nvPicPr>
        <p:blipFill>
          <a:blip r:embed="rId2" cstate="print"/>
          <a:srcRect/>
          <a:stretch>
            <a:fillRect/>
          </a:stretch>
        </p:blipFill>
        <p:spPr bwMode="auto">
          <a:xfrm>
            <a:off x="0" y="260648"/>
            <a:ext cx="5362575" cy="3600451"/>
          </a:xfrm>
          <a:prstGeom prst="rect">
            <a:avLst/>
          </a:prstGeom>
          <a:noFill/>
        </p:spPr>
      </p:pic>
      <p:pic>
        <p:nvPicPr>
          <p:cNvPr id="54276" name="Picture 4" descr="http://www.stomvest.ru/dl/img/n3/ottiski/1a.jpg"/>
          <p:cNvPicPr>
            <a:picLocks noChangeAspect="1" noChangeArrowheads="1"/>
          </p:cNvPicPr>
          <p:nvPr/>
        </p:nvPicPr>
        <p:blipFill>
          <a:blip r:embed="rId3" cstate="print"/>
          <a:srcRect/>
          <a:stretch>
            <a:fillRect/>
          </a:stretch>
        </p:blipFill>
        <p:spPr bwMode="auto">
          <a:xfrm>
            <a:off x="5004048" y="2996952"/>
            <a:ext cx="3600400" cy="355804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52128"/>
          </a:xfrm>
        </p:spPr>
        <p:txBody>
          <a:bodyPr>
            <a:normAutofit/>
          </a:bodyPr>
          <a:lstStyle/>
          <a:p>
            <a:r>
              <a:rPr lang="ru-RU" dirty="0" err="1" smtClean="0"/>
              <a:t>Внутрислизистые</a:t>
            </a:r>
            <a:r>
              <a:rPr lang="ru-RU" dirty="0" smtClean="0"/>
              <a:t> зубные имплантаты</a:t>
            </a:r>
            <a:endParaRPr lang="ru-RU" dirty="0"/>
          </a:p>
        </p:txBody>
      </p:sp>
      <p:sp>
        <p:nvSpPr>
          <p:cNvPr id="3" name="Содержимое 2"/>
          <p:cNvSpPr>
            <a:spLocks noGrp="1"/>
          </p:cNvSpPr>
          <p:nvPr>
            <p:ph sz="quarter" idx="1"/>
          </p:nvPr>
        </p:nvSpPr>
        <p:spPr>
          <a:xfrm>
            <a:off x="0" y="2564904"/>
            <a:ext cx="9144000" cy="4293096"/>
          </a:xfrm>
        </p:spPr>
        <p:txBody>
          <a:bodyPr>
            <a:noAutofit/>
          </a:bodyPr>
          <a:lstStyle/>
          <a:p>
            <a:r>
              <a:rPr lang="ru-RU" sz="2400" dirty="0" smtClean="0"/>
              <a:t>Зубные </a:t>
            </a:r>
            <a:r>
              <a:rPr lang="ru-RU" sz="2400" dirty="0" err="1"/>
              <a:t>импланты</a:t>
            </a:r>
            <a:r>
              <a:rPr lang="ru-RU" sz="2400" dirty="0"/>
              <a:t> данного вида </a:t>
            </a:r>
            <a:r>
              <a:rPr lang="ru-RU" sz="2400" dirty="0" err="1" smtClean="0"/>
              <a:t>устанавливают</a:t>
            </a:r>
            <a:r>
              <a:rPr lang="ru-RU" sz="2400" dirty="0" err="1"/>
              <a:t>в</a:t>
            </a:r>
            <a:r>
              <a:rPr lang="ru-RU" sz="2400" dirty="0"/>
              <a:t> слизистую полости рта. Однако у </a:t>
            </a:r>
            <a:r>
              <a:rPr lang="ru-RU" sz="2400" dirty="0" err="1"/>
              <a:t>внутрислизистых</a:t>
            </a:r>
            <a:r>
              <a:rPr lang="ru-RU" sz="2400" dirty="0"/>
              <a:t> имплантатов очень узкая область применения – они устанавливаются исключительно для фиксации зубных протезов – полных или частичных. Их верхняя видимая часть представляет собой специальный замочек, посредством которого к </a:t>
            </a:r>
            <a:r>
              <a:rPr lang="ru-RU" sz="2400" dirty="0" err="1"/>
              <a:t>импланту</a:t>
            </a:r>
            <a:r>
              <a:rPr lang="ru-RU" sz="2400" dirty="0"/>
              <a:t> крепится протез, чаще всего эти замочки действуют по принципу застежек-кнопок. Единственное необходимое для их установки условие – толщина слизистой, которая должна составлять не менее 2,2 мм. </a:t>
            </a:r>
          </a:p>
        </p:txBody>
      </p:sp>
      <p:pic>
        <p:nvPicPr>
          <p:cNvPr id="4" name="Picture 2" descr="C:\Users\Gor\Desktop\10158-a6e850c7.jpg"/>
          <p:cNvPicPr>
            <a:picLocks noChangeAspect="1" noChangeArrowheads="1"/>
          </p:cNvPicPr>
          <p:nvPr/>
        </p:nvPicPr>
        <p:blipFill>
          <a:blip r:embed="rId2" cstate="print"/>
          <a:srcRect/>
          <a:stretch>
            <a:fillRect/>
          </a:stretch>
        </p:blipFill>
        <p:spPr bwMode="auto">
          <a:xfrm>
            <a:off x="6516216" y="908720"/>
            <a:ext cx="2267744" cy="150805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Мини-имплантаты</a:t>
            </a:r>
            <a:endParaRPr lang="ru-RU" dirty="0"/>
          </a:p>
        </p:txBody>
      </p:sp>
      <p:sp>
        <p:nvSpPr>
          <p:cNvPr id="3" name="Содержимое 2"/>
          <p:cNvSpPr>
            <a:spLocks noGrp="1"/>
          </p:cNvSpPr>
          <p:nvPr>
            <p:ph sz="quarter" idx="1"/>
          </p:nvPr>
        </p:nvSpPr>
        <p:spPr>
          <a:xfrm>
            <a:off x="395536" y="1340768"/>
            <a:ext cx="8229600" cy="4896544"/>
          </a:xfrm>
        </p:spPr>
        <p:txBody>
          <a:bodyPr>
            <a:noAutofit/>
          </a:bodyPr>
          <a:lstStyle/>
          <a:p>
            <a:r>
              <a:rPr lang="ru-RU" sz="2400" dirty="0" err="1"/>
              <a:t>Ортодонтические</a:t>
            </a:r>
            <a:r>
              <a:rPr lang="ru-RU" sz="2400" dirty="0"/>
              <a:t> имплантаты – это временные титановые мини-имплантаты, выполняющие функцию дополнительной опоры во время исправления прикуса или выравнивания зубов при помощи </a:t>
            </a:r>
            <a:r>
              <a:rPr lang="ru-RU" sz="2400" dirty="0" err="1"/>
              <a:t>брекетов</a:t>
            </a:r>
            <a:r>
              <a:rPr lang="ru-RU" sz="2400" dirty="0"/>
              <a:t>. Это винтовые имплантаты с двойной глубокой шейкой и крестообразным пазом для удобной и быстрой имплантации. Основное их отличие от всех вышеперечисленных видов имплантатов заключается в том, что они устанавливаются на определенное количество времени и служат исключительно для фиксации временных </a:t>
            </a:r>
            <a:r>
              <a:rPr lang="ru-RU" sz="2400" dirty="0" err="1"/>
              <a:t>ортодонтических</a:t>
            </a:r>
            <a:r>
              <a:rPr lang="ru-RU" sz="2400" dirty="0"/>
              <a:t> конструкций или ортопедических нагрузок: на них крепятся </a:t>
            </a:r>
            <a:r>
              <a:rPr lang="ru-RU" sz="2400" dirty="0" err="1"/>
              <a:t>ортодонтические</a:t>
            </a:r>
            <a:r>
              <a:rPr lang="ru-RU" sz="2400" dirty="0"/>
              <a:t> тяги, временные коронки или протезы.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dentalmir.ru/img/1047.jpg"/>
          <p:cNvPicPr>
            <a:picLocks noChangeAspect="1" noChangeArrowheads="1"/>
          </p:cNvPicPr>
          <p:nvPr/>
        </p:nvPicPr>
        <p:blipFill>
          <a:blip r:embed="rId2" cstate="print"/>
          <a:srcRect/>
          <a:stretch>
            <a:fillRect/>
          </a:stretch>
        </p:blipFill>
        <p:spPr bwMode="auto">
          <a:xfrm>
            <a:off x="251520" y="1268760"/>
            <a:ext cx="2857500" cy="2286001"/>
          </a:xfrm>
          <a:prstGeom prst="rect">
            <a:avLst/>
          </a:prstGeom>
          <a:noFill/>
        </p:spPr>
      </p:pic>
      <p:pic>
        <p:nvPicPr>
          <p:cNvPr id="55302" name="Picture 6" descr="http://xn----gtbdbmbhgyhbabzmjkej1fo.xn--p1ai/sites/default/files/uploads/image/image004.jpg"/>
          <p:cNvPicPr>
            <a:picLocks noChangeAspect="1" noChangeArrowheads="1"/>
          </p:cNvPicPr>
          <p:nvPr/>
        </p:nvPicPr>
        <p:blipFill>
          <a:blip r:embed="rId3" cstate="print"/>
          <a:srcRect/>
          <a:stretch>
            <a:fillRect/>
          </a:stretch>
        </p:blipFill>
        <p:spPr bwMode="auto">
          <a:xfrm>
            <a:off x="3923928" y="620688"/>
            <a:ext cx="4283968" cy="3618879"/>
          </a:xfrm>
          <a:prstGeom prst="rect">
            <a:avLst/>
          </a:prstGeom>
          <a:noFill/>
        </p:spPr>
      </p:pic>
      <p:pic>
        <p:nvPicPr>
          <p:cNvPr id="55304" name="Picture 8" descr="http://dentalmir.ru/img/1045.jpg"/>
          <p:cNvPicPr>
            <a:picLocks noChangeAspect="1" noChangeArrowheads="1"/>
          </p:cNvPicPr>
          <p:nvPr/>
        </p:nvPicPr>
        <p:blipFill>
          <a:blip r:embed="rId4" cstate="print"/>
          <a:srcRect/>
          <a:stretch>
            <a:fillRect/>
          </a:stretch>
        </p:blipFill>
        <p:spPr bwMode="auto">
          <a:xfrm>
            <a:off x="467544" y="3645024"/>
            <a:ext cx="3384376" cy="270750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Методы имплантации зубов</a:t>
            </a:r>
            <a:endParaRPr lang="ru-RU" dirty="0"/>
          </a:p>
        </p:txBody>
      </p:sp>
      <p:sp>
        <p:nvSpPr>
          <p:cNvPr id="3" name="Содержимое 2"/>
          <p:cNvSpPr>
            <a:spLocks noGrp="1"/>
          </p:cNvSpPr>
          <p:nvPr>
            <p:ph sz="quarter" idx="1"/>
          </p:nvPr>
        </p:nvSpPr>
        <p:spPr>
          <a:xfrm>
            <a:off x="467544" y="1556792"/>
            <a:ext cx="8229600" cy="4525963"/>
          </a:xfrm>
        </p:spPr>
        <p:txBody>
          <a:bodyPr>
            <a:noAutofit/>
          </a:bodyPr>
          <a:lstStyle/>
          <a:p>
            <a:r>
              <a:rPr lang="ru-RU" sz="2400" dirty="0" err="1" smtClean="0"/>
              <a:t>Внитрислизистая</a:t>
            </a:r>
            <a:r>
              <a:rPr lang="ru-RU" sz="2400" dirty="0" smtClean="0"/>
              <a:t> имплантация</a:t>
            </a:r>
          </a:p>
          <a:p>
            <a:r>
              <a:rPr lang="ru-RU" sz="2400" dirty="0" err="1" smtClean="0"/>
              <a:t>Субмукозная</a:t>
            </a:r>
            <a:r>
              <a:rPr lang="ru-RU" sz="2400" dirty="0" smtClean="0"/>
              <a:t> имплантация</a:t>
            </a:r>
          </a:p>
          <a:p>
            <a:r>
              <a:rPr lang="ru-RU" sz="2400" dirty="0" err="1"/>
              <a:t>Поднадкостничная</a:t>
            </a:r>
            <a:r>
              <a:rPr lang="ru-RU" sz="2400" dirty="0"/>
              <a:t> (</a:t>
            </a:r>
            <a:r>
              <a:rPr lang="ru-RU" sz="2400" dirty="0" err="1"/>
              <a:t>субпериостальная</a:t>
            </a:r>
            <a:r>
              <a:rPr lang="ru-RU" sz="2400" dirty="0"/>
              <a:t>) </a:t>
            </a:r>
            <a:r>
              <a:rPr lang="ru-RU" sz="2400" dirty="0" smtClean="0"/>
              <a:t>имплантация</a:t>
            </a:r>
          </a:p>
          <a:p>
            <a:r>
              <a:rPr lang="ru-RU" sz="2400" dirty="0" err="1"/>
              <a:t>Внутрикостно-поднадкостничная</a:t>
            </a:r>
            <a:r>
              <a:rPr lang="ru-RU" sz="2400" dirty="0"/>
              <a:t> </a:t>
            </a:r>
            <a:r>
              <a:rPr lang="ru-RU" sz="2400" dirty="0" smtClean="0"/>
              <a:t>имплантация</a:t>
            </a:r>
          </a:p>
          <a:p>
            <a:r>
              <a:rPr lang="ru-RU" sz="2400" dirty="0" err="1"/>
              <a:t>Внутризубно-внутрикостная</a:t>
            </a:r>
            <a:r>
              <a:rPr lang="ru-RU" sz="2400" dirty="0"/>
              <a:t> </a:t>
            </a:r>
            <a:r>
              <a:rPr lang="ru-RU" sz="2400" dirty="0" smtClean="0"/>
              <a:t>имплантация</a:t>
            </a:r>
          </a:p>
          <a:p>
            <a:r>
              <a:rPr lang="ru-RU" sz="2400" dirty="0" err="1" smtClean="0"/>
              <a:t>Чрезкостная</a:t>
            </a:r>
            <a:r>
              <a:rPr lang="ru-RU" sz="2400" dirty="0" smtClean="0"/>
              <a:t> имплантация</a:t>
            </a:r>
          </a:p>
          <a:p>
            <a:r>
              <a:rPr lang="ru-RU" sz="2400" dirty="0" smtClean="0"/>
              <a:t>Базальная имплантация</a:t>
            </a:r>
          </a:p>
          <a:p>
            <a:r>
              <a:rPr lang="ru-RU" sz="2400" dirty="0"/>
              <a:t>Внутрикостная </a:t>
            </a:r>
            <a:r>
              <a:rPr lang="ru-RU" sz="2400" dirty="0" smtClean="0"/>
              <a:t>имплантация</a:t>
            </a:r>
          </a:p>
          <a:p>
            <a:r>
              <a:rPr lang="ru-RU" sz="2400" dirty="0" smtClean="0"/>
              <a:t>Скуловая имплантация</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Скуловые имплантаты</a:t>
            </a:r>
            <a:endParaRPr lang="ru-RU" dirty="0"/>
          </a:p>
        </p:txBody>
      </p:sp>
      <p:sp>
        <p:nvSpPr>
          <p:cNvPr id="3" name="Содержимое 2"/>
          <p:cNvSpPr>
            <a:spLocks noGrp="1"/>
          </p:cNvSpPr>
          <p:nvPr>
            <p:ph sz="quarter" idx="1"/>
          </p:nvPr>
        </p:nvSpPr>
        <p:spPr/>
        <p:txBody>
          <a:bodyPr>
            <a:normAutofit/>
          </a:bodyPr>
          <a:lstStyle/>
          <a:p>
            <a:r>
              <a:rPr lang="ru-RU" sz="2400" dirty="0"/>
              <a:t>Скуловые имплантаты – это разновидность винтовых имплантатов. Скуловые имплантаты применяются  на верхней челюсти у пациентов, у которых недостаточно альвеолярной кости в задней части верхней челюсти для установки имплантатов. Скуловые имплантаты  длиннее обычных имплантатов, около 30-50мм в длину. Они устанавливаются с небной стороны. Имплантат проходит в скуловой отросток верхней челюсти и обеспечивает хорошую стабильность.</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southernimplants.ru/images/zyg2.png"/>
          <p:cNvPicPr>
            <a:picLocks noChangeAspect="1" noChangeArrowheads="1"/>
          </p:cNvPicPr>
          <p:nvPr/>
        </p:nvPicPr>
        <p:blipFill>
          <a:blip r:embed="rId2" cstate="print"/>
          <a:srcRect/>
          <a:stretch>
            <a:fillRect/>
          </a:stretch>
        </p:blipFill>
        <p:spPr bwMode="auto">
          <a:xfrm>
            <a:off x="2912338" y="1052736"/>
            <a:ext cx="6034062" cy="3024336"/>
          </a:xfrm>
          <a:prstGeom prst="rect">
            <a:avLst/>
          </a:prstGeom>
          <a:noFill/>
        </p:spPr>
      </p:pic>
      <p:sp>
        <p:nvSpPr>
          <p:cNvPr id="5" name="TextBox 4"/>
          <p:cNvSpPr txBox="1"/>
          <p:nvPr/>
        </p:nvSpPr>
        <p:spPr>
          <a:xfrm>
            <a:off x="323528" y="1484784"/>
            <a:ext cx="2483768" cy="646331"/>
          </a:xfrm>
          <a:prstGeom prst="rect">
            <a:avLst/>
          </a:prstGeom>
          <a:noFill/>
        </p:spPr>
        <p:txBody>
          <a:bodyPr wrap="square" rtlCol="0">
            <a:spAutoFit/>
          </a:bodyPr>
          <a:lstStyle/>
          <a:p>
            <a:r>
              <a:rPr lang="ru-RU" b="1" dirty="0"/>
              <a:t>Имплантаты </a:t>
            </a:r>
            <a:r>
              <a:rPr lang="en-US" b="1" dirty="0" err="1"/>
              <a:t>Zygomatic</a:t>
            </a:r>
            <a:endParaRPr lang="en-US" b="1" dirty="0"/>
          </a:p>
          <a:p>
            <a:endParaRPr lang="ru-RU" dirty="0"/>
          </a:p>
        </p:txBody>
      </p:sp>
      <p:sp>
        <p:nvSpPr>
          <p:cNvPr id="6" name="TextBox 5"/>
          <p:cNvSpPr txBox="1"/>
          <p:nvPr/>
        </p:nvSpPr>
        <p:spPr>
          <a:xfrm>
            <a:off x="251520" y="2996952"/>
            <a:ext cx="2160240" cy="923330"/>
          </a:xfrm>
          <a:prstGeom prst="rect">
            <a:avLst/>
          </a:prstGeom>
          <a:noFill/>
        </p:spPr>
        <p:txBody>
          <a:bodyPr wrap="square" rtlCol="0">
            <a:spAutoFit/>
          </a:bodyPr>
          <a:lstStyle/>
          <a:p>
            <a:r>
              <a:rPr lang="ru-RU" b="1" dirty="0"/>
              <a:t>Имплантаты </a:t>
            </a:r>
            <a:r>
              <a:rPr lang="en-US" b="1" dirty="0" err="1"/>
              <a:t>Zygomatic</a:t>
            </a:r>
            <a:r>
              <a:rPr lang="en-US" b="1" dirty="0"/>
              <a:t>-Oncology</a:t>
            </a:r>
          </a:p>
          <a:p>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dentol.ru/files/u29/1.jpg"/>
          <p:cNvPicPr>
            <a:picLocks noChangeAspect="1" noChangeArrowheads="1"/>
          </p:cNvPicPr>
          <p:nvPr/>
        </p:nvPicPr>
        <p:blipFill>
          <a:blip r:embed="rId2" cstate="print"/>
          <a:srcRect/>
          <a:stretch>
            <a:fillRect/>
          </a:stretch>
        </p:blipFill>
        <p:spPr bwMode="auto">
          <a:xfrm>
            <a:off x="2123728" y="404664"/>
            <a:ext cx="4608512" cy="536182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12776"/>
            <a:ext cx="8229600" cy="2938338"/>
          </a:xfrm>
        </p:spPr>
        <p:txBody>
          <a:bodyPr>
            <a:normAutofit/>
          </a:bodyPr>
          <a:lstStyle/>
          <a:p>
            <a:r>
              <a:rPr lang="ru-RU" dirty="0"/>
              <a:t>Сравнительная характеристика </a:t>
            </a:r>
            <a:r>
              <a:rPr lang="ru-RU" dirty="0" smtClean="0"/>
              <a:t>имплантатов </a:t>
            </a:r>
            <a:r>
              <a:rPr lang="ru-RU" dirty="0"/>
              <a:t>по ценовой категории, производителям и </a:t>
            </a:r>
            <a:r>
              <a:rPr lang="ru-RU" dirty="0" err="1"/>
              <a:t>и</a:t>
            </a:r>
            <a:r>
              <a:rPr lang="ru-RU" dirty="0"/>
              <a:t> иным параметрам.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Ценовая категория</a:t>
            </a:r>
            <a:endParaRPr lang="ru-RU" dirty="0"/>
          </a:p>
        </p:txBody>
      </p:sp>
      <p:sp>
        <p:nvSpPr>
          <p:cNvPr id="3" name="Содержимое 2"/>
          <p:cNvSpPr>
            <a:spLocks noGrp="1"/>
          </p:cNvSpPr>
          <p:nvPr>
            <p:ph sz="quarter" idx="1"/>
          </p:nvPr>
        </p:nvSpPr>
        <p:spPr/>
        <p:txBody>
          <a:bodyPr>
            <a:normAutofit/>
          </a:bodyPr>
          <a:lstStyle/>
          <a:p>
            <a:pPr marL="571500" indent="-571500">
              <a:buFont typeface="+mj-lt"/>
              <a:buAutoNum type="romanUcPeriod"/>
            </a:pPr>
            <a:r>
              <a:rPr lang="ru-RU" dirty="0" smtClean="0"/>
              <a:t>Эконом-класс</a:t>
            </a:r>
          </a:p>
          <a:p>
            <a:pPr marL="571500" indent="-571500">
              <a:buFont typeface="+mj-lt"/>
              <a:buAutoNum type="romanUcPeriod"/>
            </a:pPr>
            <a:r>
              <a:rPr lang="ru-RU" dirty="0" smtClean="0"/>
              <a:t>Бизнес-класс</a:t>
            </a:r>
          </a:p>
          <a:p>
            <a:pPr marL="571500" indent="-571500">
              <a:buFont typeface="+mj-lt"/>
              <a:buAutoNum type="romanUcPeriod"/>
            </a:pPr>
            <a:r>
              <a:rPr lang="ru-RU" dirty="0" err="1" smtClean="0"/>
              <a:t>Премиум-класс</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Эконом-класс</a:t>
            </a:r>
            <a:endParaRPr lang="ru-RU" dirty="0"/>
          </a:p>
        </p:txBody>
      </p:sp>
      <p:sp>
        <p:nvSpPr>
          <p:cNvPr id="3" name="Содержимое 2"/>
          <p:cNvSpPr>
            <a:spLocks noGrp="1"/>
          </p:cNvSpPr>
          <p:nvPr>
            <p:ph sz="quarter" idx="1"/>
          </p:nvPr>
        </p:nvSpPr>
        <p:spPr/>
        <p:txBody>
          <a:bodyPr/>
          <a:lstStyle/>
          <a:p>
            <a:pPr>
              <a:buNone/>
            </a:pPr>
            <a:r>
              <a:rPr lang="ru-RU" dirty="0" smtClean="0"/>
              <a:t>Системы: </a:t>
            </a:r>
            <a:r>
              <a:rPr lang="en-US" u="sng" dirty="0" smtClean="0"/>
              <a:t>MIS, Alpha Bio, Alpha Dent, AB, U-</a:t>
            </a:r>
            <a:r>
              <a:rPr lang="en-US" u="sng" dirty="0" err="1" smtClean="0"/>
              <a:t>Impl</a:t>
            </a:r>
            <a:r>
              <a:rPr lang="en-US" u="sng" dirty="0" smtClean="0"/>
              <a:t>, </a:t>
            </a:r>
            <a:r>
              <a:rPr lang="en-US" u="sng" dirty="0" err="1" smtClean="0"/>
              <a:t>Adin</a:t>
            </a:r>
            <a:r>
              <a:rPr lang="en-US" u="sng" dirty="0" smtClean="0"/>
              <a:t>, Dental Supply, </a:t>
            </a:r>
            <a:r>
              <a:rPr lang="en-US" u="sng" dirty="0" err="1" smtClean="0"/>
              <a:t>Biohorizons</a:t>
            </a:r>
            <a:r>
              <a:rPr lang="en-US" u="sng" dirty="0" smtClean="0"/>
              <a:t>, </a:t>
            </a:r>
            <a:r>
              <a:rPr lang="en-US" u="sng" dirty="0" err="1" smtClean="0"/>
              <a:t>Osstem</a:t>
            </a:r>
            <a:r>
              <a:rPr lang="en-US" u="sng" dirty="0" smtClean="0"/>
              <a:t>, </a:t>
            </a:r>
            <a:r>
              <a:rPr lang="en-US" u="sng" dirty="0" err="1" smtClean="0"/>
              <a:t>Implantium</a:t>
            </a:r>
            <a:r>
              <a:rPr lang="en-US" u="sng" dirty="0" smtClean="0"/>
              <a:t>, </a:t>
            </a:r>
            <a:r>
              <a:rPr lang="ru-RU" u="sng" dirty="0" err="1" smtClean="0"/>
              <a:t>Конмет</a:t>
            </a:r>
            <a:r>
              <a:rPr lang="ru-RU" u="sng" dirty="0" smtClean="0"/>
              <a:t>.</a:t>
            </a:r>
            <a:br>
              <a:rPr lang="ru-RU" u="sng" dirty="0" smtClean="0"/>
            </a:br>
            <a:r>
              <a:rPr lang="ru-RU" dirty="0" smtClean="0"/>
              <a:t/>
            </a:r>
            <a:br>
              <a:rPr lang="ru-RU" dirty="0" smtClean="0"/>
            </a:br>
            <a:r>
              <a:rPr lang="ru-RU" dirty="0" smtClean="0"/>
              <a:t>Стоимость зубного </a:t>
            </a:r>
            <a:r>
              <a:rPr lang="ru-RU" dirty="0" err="1" smtClean="0"/>
              <a:t>импланта</a:t>
            </a:r>
            <a:r>
              <a:rPr lang="ru-RU" dirty="0" smtClean="0"/>
              <a:t> - </a:t>
            </a:r>
            <a:r>
              <a:rPr lang="ru-RU" u="sng" dirty="0" smtClean="0"/>
              <a:t>75-150$</a:t>
            </a:r>
            <a:r>
              <a:rPr lang="ru-RU" dirty="0" smtClean="0"/>
              <a:t/>
            </a:r>
            <a:br>
              <a:rPr lang="ru-RU" dirty="0" smtClean="0"/>
            </a:br>
            <a:r>
              <a:rPr lang="ru-RU" dirty="0" smtClean="0"/>
              <a:t>Стоимость имплантации зубов - </a:t>
            </a:r>
            <a:r>
              <a:rPr lang="ru-RU" u="sng" dirty="0" smtClean="0"/>
              <a:t>500-1000$</a:t>
            </a:r>
            <a:br>
              <a:rPr lang="ru-RU" u="sng" dirty="0" smtClean="0"/>
            </a:br>
            <a:r>
              <a:rPr lang="ru-RU" dirty="0" smtClean="0"/>
              <a:t>Стоимость имплантации под ключ - </a:t>
            </a:r>
            <a:r>
              <a:rPr lang="ru-RU" u="sng" dirty="0" smtClean="0"/>
              <a:t>1000-2000$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Бизнес-класс</a:t>
            </a:r>
            <a:endParaRPr lang="ru-RU" dirty="0"/>
          </a:p>
        </p:txBody>
      </p:sp>
      <p:sp>
        <p:nvSpPr>
          <p:cNvPr id="3" name="Содержимое 2"/>
          <p:cNvSpPr>
            <a:spLocks noGrp="1"/>
          </p:cNvSpPr>
          <p:nvPr>
            <p:ph sz="quarter" idx="1"/>
          </p:nvPr>
        </p:nvSpPr>
        <p:spPr/>
        <p:txBody>
          <a:bodyPr/>
          <a:lstStyle/>
          <a:p>
            <a:pPr>
              <a:buNone/>
            </a:pPr>
            <a:r>
              <a:rPr lang="ru-RU" dirty="0"/>
              <a:t>Системы: </a:t>
            </a:r>
            <a:r>
              <a:rPr lang="ru-RU" u="sng" dirty="0" err="1"/>
              <a:t>Xive</a:t>
            </a:r>
            <a:r>
              <a:rPr lang="ru-RU" u="sng" dirty="0"/>
              <a:t>, </a:t>
            </a:r>
            <a:r>
              <a:rPr lang="ru-RU" u="sng" dirty="0" err="1"/>
              <a:t>Ankylos</a:t>
            </a:r>
            <a:r>
              <a:rPr lang="ru-RU" u="sng" dirty="0"/>
              <a:t>, </a:t>
            </a:r>
            <a:r>
              <a:rPr lang="ru-RU" u="sng" dirty="0" err="1"/>
              <a:t>Biotech</a:t>
            </a:r>
            <a:r>
              <a:rPr lang="ru-RU" u="sng" dirty="0"/>
              <a:t>, </a:t>
            </a:r>
            <a:r>
              <a:rPr lang="ru-RU" u="sng" dirty="0" err="1"/>
              <a:t>Medentika</a:t>
            </a:r>
            <a:r>
              <a:rPr lang="ru-RU" u="sng" dirty="0"/>
              <a:t>, </a:t>
            </a:r>
            <a:r>
              <a:rPr lang="ru-RU" u="sng" dirty="0" err="1"/>
              <a:t>Zimmer</a:t>
            </a:r>
            <a:r>
              <a:rPr lang="ru-RU" dirty="0" smtClean="0"/>
              <a:t/>
            </a:r>
            <a:br>
              <a:rPr lang="ru-RU" dirty="0" smtClean="0"/>
            </a:br>
            <a:r>
              <a:rPr lang="ru-RU" dirty="0" smtClean="0"/>
              <a:t/>
            </a:r>
            <a:br>
              <a:rPr lang="ru-RU" dirty="0" smtClean="0"/>
            </a:br>
            <a:r>
              <a:rPr lang="ru-RU" dirty="0"/>
              <a:t>Стоимость зубного </a:t>
            </a:r>
            <a:r>
              <a:rPr lang="ru-RU" dirty="0" err="1"/>
              <a:t>имланта</a:t>
            </a:r>
            <a:r>
              <a:rPr lang="ru-RU" dirty="0"/>
              <a:t> - </a:t>
            </a:r>
            <a:r>
              <a:rPr lang="ru-RU" u="sng" dirty="0"/>
              <a:t>150-250$</a:t>
            </a:r>
            <a:r>
              <a:rPr lang="ru-RU" dirty="0" smtClean="0"/>
              <a:t/>
            </a:r>
            <a:br>
              <a:rPr lang="ru-RU" dirty="0" smtClean="0"/>
            </a:br>
            <a:r>
              <a:rPr lang="ru-RU" dirty="0"/>
              <a:t>Стоимость имплантации зубов - </a:t>
            </a:r>
            <a:r>
              <a:rPr lang="ru-RU" u="sng" dirty="0"/>
              <a:t>1000-1500$</a:t>
            </a:r>
            <a:r>
              <a:rPr lang="ru-RU" dirty="0" smtClean="0"/>
              <a:t/>
            </a:r>
            <a:br>
              <a:rPr lang="ru-RU" dirty="0" smtClean="0"/>
            </a:br>
            <a:r>
              <a:rPr lang="ru-RU" dirty="0"/>
              <a:t>Стоимость имплантации под ключ - </a:t>
            </a:r>
            <a:r>
              <a:rPr lang="ru-RU" u="sng" dirty="0"/>
              <a:t>2000-3000$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Премиум-класс</a:t>
            </a:r>
            <a:endParaRPr lang="ru-RU" dirty="0"/>
          </a:p>
        </p:txBody>
      </p:sp>
      <p:sp>
        <p:nvSpPr>
          <p:cNvPr id="3" name="Содержимое 2"/>
          <p:cNvSpPr>
            <a:spLocks noGrp="1"/>
          </p:cNvSpPr>
          <p:nvPr>
            <p:ph sz="quarter" idx="1"/>
          </p:nvPr>
        </p:nvSpPr>
        <p:spPr/>
        <p:txBody>
          <a:bodyPr/>
          <a:lstStyle/>
          <a:p>
            <a:pPr>
              <a:buNone/>
            </a:pPr>
            <a:r>
              <a:rPr lang="ru-RU" dirty="0"/>
              <a:t>Системы: </a:t>
            </a:r>
            <a:r>
              <a:rPr lang="en-US" u="sng" dirty="0" err="1"/>
              <a:t>Straumann</a:t>
            </a:r>
            <a:r>
              <a:rPr lang="en-US" u="sng" dirty="0"/>
              <a:t>, Nobel </a:t>
            </a:r>
            <a:r>
              <a:rPr lang="en-US" u="sng" dirty="0" err="1"/>
              <a:t>Biocare</a:t>
            </a:r>
            <a:r>
              <a:rPr lang="en-US" u="sng" dirty="0"/>
              <a:t>, Astra Tec, Zimmer </a:t>
            </a:r>
            <a:r>
              <a:rPr lang="en-US" u="sng" dirty="0" err="1"/>
              <a:t>Trabecular</a:t>
            </a:r>
            <a:r>
              <a:rPr lang="en-US" dirty="0" smtClean="0"/>
              <a:t/>
            </a:r>
            <a:br>
              <a:rPr lang="en-US" dirty="0" smtClean="0"/>
            </a:br>
            <a:r>
              <a:rPr lang="en-US" dirty="0" smtClean="0"/>
              <a:t/>
            </a:r>
            <a:br>
              <a:rPr lang="en-US" dirty="0" smtClean="0"/>
            </a:br>
            <a:r>
              <a:rPr lang="ru-RU" dirty="0"/>
              <a:t>Стоимость зубного </a:t>
            </a:r>
            <a:r>
              <a:rPr lang="ru-RU" dirty="0" err="1"/>
              <a:t>импланта</a:t>
            </a:r>
            <a:r>
              <a:rPr lang="ru-RU" dirty="0"/>
              <a:t> - </a:t>
            </a:r>
            <a:r>
              <a:rPr lang="ru-RU" u="sng" dirty="0"/>
              <a:t>250-400$</a:t>
            </a:r>
            <a:r>
              <a:rPr lang="ru-RU" dirty="0" smtClean="0"/>
              <a:t/>
            </a:r>
            <a:br>
              <a:rPr lang="ru-RU" dirty="0" smtClean="0"/>
            </a:br>
            <a:r>
              <a:rPr lang="ru-RU" dirty="0"/>
              <a:t>Стоимость имплантации зубов - </a:t>
            </a:r>
            <a:r>
              <a:rPr lang="ru-RU" u="sng" dirty="0"/>
              <a:t>1500-2500$</a:t>
            </a:r>
            <a:r>
              <a:rPr lang="ru-RU" u="sng" dirty="0" smtClean="0"/>
              <a:t/>
            </a:r>
            <a:br>
              <a:rPr lang="ru-RU" u="sng" dirty="0" smtClean="0"/>
            </a:br>
            <a:r>
              <a:rPr lang="ru-RU" dirty="0"/>
              <a:t>Стоимость имплантации под ключ - </a:t>
            </a:r>
            <a:r>
              <a:rPr lang="ru-RU" u="sng" dirty="0"/>
              <a:t>3000-5000$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a:bodyPr>
          <a:lstStyle/>
          <a:p>
            <a:r>
              <a:rPr lang="ru-RU" dirty="0" smtClean="0"/>
              <a:t> Страна-производитель, фирмы имплантатов</a:t>
            </a:r>
            <a:endParaRPr lang="ru-RU" dirty="0"/>
          </a:p>
        </p:txBody>
      </p:sp>
      <p:sp>
        <p:nvSpPr>
          <p:cNvPr id="3" name="Содержимое 2"/>
          <p:cNvSpPr>
            <a:spLocks noGrp="1"/>
          </p:cNvSpPr>
          <p:nvPr>
            <p:ph sz="quarter" idx="1"/>
          </p:nvPr>
        </p:nvSpPr>
        <p:spPr>
          <a:xfrm>
            <a:off x="539552" y="1844824"/>
            <a:ext cx="8229600" cy="4493096"/>
          </a:xfrm>
        </p:spPr>
        <p:txBody>
          <a:bodyPr>
            <a:normAutofit lnSpcReduction="10000"/>
          </a:bodyPr>
          <a:lstStyle/>
          <a:p>
            <a:r>
              <a:rPr lang="ru-RU" sz="2800" dirty="0" smtClean="0"/>
              <a:t>- </a:t>
            </a:r>
            <a:r>
              <a:rPr lang="ru-RU" sz="2800" dirty="0"/>
              <a:t>Израиль (</a:t>
            </a:r>
            <a:r>
              <a:rPr lang="en-US" sz="2800" dirty="0" err="1"/>
              <a:t>Mis</a:t>
            </a:r>
            <a:r>
              <a:rPr lang="en-US" sz="2800" dirty="0"/>
              <a:t>, Alpha Bio, </a:t>
            </a:r>
            <a:r>
              <a:rPr lang="en-US" sz="2800" dirty="0" err="1"/>
              <a:t>Adin</a:t>
            </a:r>
            <a:r>
              <a:rPr lang="en-US" sz="2800" dirty="0"/>
              <a:t>, Dental Supply, AB, Alpha Dent)</a:t>
            </a:r>
            <a:r>
              <a:rPr lang="en-US" sz="2800" dirty="0" smtClean="0"/>
              <a:t/>
            </a:r>
            <a:br>
              <a:rPr lang="en-US" sz="2800" dirty="0" smtClean="0"/>
            </a:br>
            <a:r>
              <a:rPr lang="en-US" sz="2800" dirty="0"/>
              <a:t>- </a:t>
            </a:r>
            <a:r>
              <a:rPr lang="ru-RU" sz="2800" dirty="0"/>
              <a:t>Германия (</a:t>
            </a:r>
            <a:r>
              <a:rPr lang="en-US" sz="2800" dirty="0" err="1"/>
              <a:t>Xive</a:t>
            </a:r>
            <a:r>
              <a:rPr lang="en-US" sz="2800" dirty="0"/>
              <a:t>, </a:t>
            </a:r>
            <a:r>
              <a:rPr lang="en-US" sz="2800" dirty="0" err="1"/>
              <a:t>Ankylos</a:t>
            </a:r>
            <a:r>
              <a:rPr lang="en-US" sz="2800" dirty="0"/>
              <a:t>, </a:t>
            </a:r>
            <a:r>
              <a:rPr lang="en-US" sz="2800" dirty="0" err="1"/>
              <a:t>Medentika</a:t>
            </a:r>
            <a:r>
              <a:rPr lang="en-US" sz="2800" dirty="0"/>
              <a:t>)</a:t>
            </a:r>
            <a:r>
              <a:rPr lang="en-US" sz="2800" dirty="0" smtClean="0"/>
              <a:t/>
            </a:r>
            <a:br>
              <a:rPr lang="en-US" sz="2800" dirty="0" smtClean="0"/>
            </a:br>
            <a:r>
              <a:rPr lang="en-US" sz="2800" dirty="0"/>
              <a:t>- </a:t>
            </a:r>
            <a:r>
              <a:rPr lang="ru-RU" sz="2800" dirty="0"/>
              <a:t>США (</a:t>
            </a:r>
            <a:r>
              <a:rPr lang="en-US" sz="2800" dirty="0" err="1"/>
              <a:t>Bicon</a:t>
            </a:r>
            <a:r>
              <a:rPr lang="en-US" sz="2800" dirty="0"/>
              <a:t>, </a:t>
            </a:r>
            <a:r>
              <a:rPr lang="en-US" sz="2800" dirty="0" err="1"/>
              <a:t>Biohorizon</a:t>
            </a:r>
            <a:r>
              <a:rPr lang="en-US" sz="2800" dirty="0"/>
              <a:t>, Nobel </a:t>
            </a:r>
            <a:r>
              <a:rPr lang="en-US" sz="2800" dirty="0" err="1"/>
              <a:t>Biocare</a:t>
            </a:r>
            <a:r>
              <a:rPr lang="en-US" sz="2800" dirty="0"/>
              <a:t>, Zimmer)</a:t>
            </a:r>
            <a:r>
              <a:rPr lang="en-US" sz="2800" dirty="0" smtClean="0"/>
              <a:t/>
            </a:r>
            <a:br>
              <a:rPr lang="en-US" sz="2800" dirty="0" smtClean="0"/>
            </a:br>
            <a:r>
              <a:rPr lang="en-US" sz="2800" dirty="0"/>
              <a:t>- </a:t>
            </a:r>
            <a:r>
              <a:rPr lang="ru-RU" sz="2800" dirty="0"/>
              <a:t>Швейцария (</a:t>
            </a:r>
            <a:r>
              <a:rPr lang="en-US" sz="2800" dirty="0" err="1"/>
              <a:t>Straumann</a:t>
            </a:r>
            <a:r>
              <a:rPr lang="en-US" sz="2800" dirty="0"/>
              <a:t>, Swiss Implants)</a:t>
            </a:r>
            <a:r>
              <a:rPr lang="en-US" sz="2800" dirty="0" smtClean="0"/>
              <a:t/>
            </a:r>
            <a:br>
              <a:rPr lang="en-US" sz="2800" dirty="0" smtClean="0"/>
            </a:br>
            <a:r>
              <a:rPr lang="en-US" sz="2800" dirty="0"/>
              <a:t>- </a:t>
            </a:r>
            <a:r>
              <a:rPr lang="ru-RU" sz="2800" dirty="0"/>
              <a:t>Франция (</a:t>
            </a:r>
            <a:r>
              <a:rPr lang="en-US" sz="2800" dirty="0"/>
              <a:t>Biotech, </a:t>
            </a:r>
            <a:r>
              <a:rPr lang="en-US" sz="2800" dirty="0" err="1"/>
              <a:t>Anthogyr</a:t>
            </a:r>
            <a:r>
              <a:rPr lang="en-US" sz="2800" dirty="0"/>
              <a:t>, T.B.R.)</a:t>
            </a:r>
            <a:r>
              <a:rPr lang="en-US" sz="2800" dirty="0" smtClean="0"/>
              <a:t/>
            </a:r>
            <a:br>
              <a:rPr lang="en-US" sz="2800" dirty="0" smtClean="0"/>
            </a:br>
            <a:r>
              <a:rPr lang="en-US" sz="2800" dirty="0"/>
              <a:t>- </a:t>
            </a:r>
            <a:r>
              <a:rPr lang="ru-RU" sz="2800" dirty="0"/>
              <a:t>Корея (</a:t>
            </a:r>
            <a:r>
              <a:rPr lang="en-US" sz="2800" dirty="0" err="1"/>
              <a:t>Implantium</a:t>
            </a:r>
            <a:r>
              <a:rPr lang="en-US" sz="2800" dirty="0"/>
              <a:t>, </a:t>
            </a:r>
            <a:r>
              <a:rPr lang="en-US" sz="2800" dirty="0" err="1"/>
              <a:t>Osstem</a:t>
            </a:r>
            <a:r>
              <a:rPr lang="en-US" sz="2800" dirty="0"/>
              <a:t>)</a:t>
            </a:r>
            <a:r>
              <a:rPr lang="en-US" sz="2800" dirty="0" smtClean="0"/>
              <a:t/>
            </a:r>
            <a:br>
              <a:rPr lang="en-US" sz="2800" dirty="0" smtClean="0"/>
            </a:br>
            <a:r>
              <a:rPr lang="en-US" sz="2800" dirty="0"/>
              <a:t>- </a:t>
            </a:r>
            <a:r>
              <a:rPr lang="ru-RU" sz="2800" dirty="0"/>
              <a:t>Бразилия (</a:t>
            </a:r>
            <a:r>
              <a:rPr lang="en-US" sz="2800" dirty="0" err="1"/>
              <a:t>Dentoflex</a:t>
            </a:r>
            <a:r>
              <a:rPr lang="en-US" sz="2800" dirty="0"/>
              <a:t>)</a:t>
            </a:r>
            <a:r>
              <a:rPr lang="en-US" sz="2800" dirty="0" smtClean="0"/>
              <a:t/>
            </a:r>
            <a:br>
              <a:rPr lang="en-US" sz="2800" dirty="0" smtClean="0"/>
            </a:br>
            <a:r>
              <a:rPr lang="en-US" sz="2800" dirty="0"/>
              <a:t>- </a:t>
            </a:r>
            <a:r>
              <a:rPr lang="ru-RU" sz="2800" dirty="0"/>
              <a:t>Россия (</a:t>
            </a:r>
            <a:r>
              <a:rPr lang="ru-RU" sz="2800" dirty="0" err="1"/>
              <a:t>Конмет</a:t>
            </a:r>
            <a:r>
              <a:rPr lang="ru-RU" sz="2800" dirty="0"/>
              <a:t>)</a:t>
            </a:r>
            <a:r>
              <a:rPr lang="ru-RU" sz="2800" dirty="0" smtClean="0"/>
              <a:t/>
            </a:r>
            <a:br>
              <a:rPr lang="ru-RU" sz="2800" dirty="0" smtClean="0"/>
            </a:br>
            <a:r>
              <a:rPr lang="ru-RU" sz="2800" dirty="0"/>
              <a:t>- Украина (</a:t>
            </a:r>
            <a:r>
              <a:rPr lang="en-US" sz="2800" dirty="0"/>
              <a:t>U-</a:t>
            </a:r>
            <a:r>
              <a:rPr lang="en-US" sz="2800" dirty="0" err="1"/>
              <a:t>Impl</a:t>
            </a:r>
            <a:r>
              <a:rPr lang="en-US" sz="2800" dirty="0"/>
              <a:t>).</a:t>
            </a:r>
            <a:endParaRPr lang="ru-RU"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rmAutofit/>
          </a:bodyPr>
          <a:lstStyle/>
          <a:p>
            <a:r>
              <a:rPr lang="ru-RU" dirty="0" smtClean="0"/>
              <a:t>Скуловые имплантаты </a:t>
            </a:r>
            <a:r>
              <a:rPr lang="en-US" dirty="0" err="1" smtClean="0"/>
              <a:t>Zygoma</a:t>
            </a:r>
            <a:endParaRPr lang="ru-RU" dirty="0"/>
          </a:p>
        </p:txBody>
      </p:sp>
      <p:sp>
        <p:nvSpPr>
          <p:cNvPr id="5" name="Заголовок 1"/>
          <p:cNvSpPr>
            <a:spLocks noGrp="1"/>
          </p:cNvSpPr>
          <p:nvPr>
            <p:ph sz="quarter" idx="1"/>
          </p:nvPr>
        </p:nvSpPr>
        <p:spPr/>
        <p:txBody>
          <a:bodyPr>
            <a:normAutofit/>
          </a:bodyPr>
          <a:lstStyle/>
          <a:p>
            <a:r>
              <a:rPr lang="ru-RU" sz="2400" dirty="0"/>
              <a:t>Они представляют собой длинные (до 52,5 мм) винтовые цилиндрические имплантаты с угловой шейкой, с фирменным покрытием </a:t>
            </a:r>
            <a:r>
              <a:rPr lang="ru-RU" sz="2400" dirty="0" err="1" smtClean="0"/>
              <a:t>TiUnite</a:t>
            </a:r>
            <a:r>
              <a:rPr lang="ru-RU" sz="2400" dirty="0" smtClean="0"/>
              <a:t>. </a:t>
            </a:r>
            <a:r>
              <a:rPr lang="ru-RU" sz="2400" dirty="0"/>
              <a:t>Эффективность их применения доказана 15-летними научными исследованиями, результат которых подтвердили ведущие эксперты в данной области.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err="1" smtClean="0"/>
              <a:t>Внитрислизистая</a:t>
            </a:r>
            <a:r>
              <a:rPr lang="ru-RU" dirty="0" smtClean="0"/>
              <a:t> имплантация</a:t>
            </a:r>
          </a:p>
        </p:txBody>
      </p:sp>
      <p:sp>
        <p:nvSpPr>
          <p:cNvPr id="3" name="Содержимое 2"/>
          <p:cNvSpPr>
            <a:spLocks noGrp="1"/>
          </p:cNvSpPr>
          <p:nvPr>
            <p:ph sz="quarter" idx="1"/>
          </p:nvPr>
        </p:nvSpPr>
        <p:spPr/>
        <p:txBody>
          <a:bodyPr>
            <a:normAutofit/>
          </a:bodyPr>
          <a:lstStyle/>
          <a:p>
            <a:r>
              <a:rPr lang="ru-RU" sz="2400" dirty="0"/>
              <a:t>Показана для улучшения крепления (фиксации) съемного протеза при атрофии альвеолярного отростка на верхней челюсти, особенно при дефектах развития нёба. Для этого обычно используются металлические имплантаты в виде кнопок, но которые и крепится съемный протез.</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p:txBody>
          <a:bodyPr>
            <a:noAutofit/>
          </a:bodyPr>
          <a:lstStyle/>
          <a:p>
            <a:r>
              <a:rPr lang="ru-RU" sz="2400" b="1" dirty="0"/>
              <a:t>Имплантация по системе </a:t>
            </a:r>
            <a:r>
              <a:rPr lang="ru-RU" sz="2400" b="1" dirty="0" err="1"/>
              <a:t>Зигома</a:t>
            </a:r>
            <a:r>
              <a:rPr lang="ru-RU" sz="2400" b="1" dirty="0"/>
              <a:t> (</a:t>
            </a:r>
            <a:r>
              <a:rPr lang="ru-RU" sz="2400" b="1" dirty="0" err="1"/>
              <a:t>Zygoma</a:t>
            </a:r>
            <a:r>
              <a:rPr lang="ru-RU" sz="2400" b="1" dirty="0"/>
              <a:t>)</a:t>
            </a:r>
            <a:r>
              <a:rPr lang="ru-RU" sz="2400" dirty="0"/>
              <a:t>осуществима, если: </a:t>
            </a:r>
            <a:r>
              <a:rPr lang="ru-RU" sz="2400" dirty="0" smtClean="0"/>
              <a:t/>
            </a:r>
            <a:br>
              <a:rPr lang="ru-RU" sz="2400" dirty="0" smtClean="0"/>
            </a:br>
            <a:r>
              <a:rPr lang="ru-RU" sz="2400" dirty="0"/>
              <a:t>- нет возможности установления классических </a:t>
            </a:r>
            <a:r>
              <a:rPr lang="ru-RU" sz="2400" dirty="0" err="1"/>
              <a:t>имплантов</a:t>
            </a:r>
            <a:r>
              <a:rPr lang="ru-RU" sz="2400" dirty="0"/>
              <a:t>; </a:t>
            </a:r>
            <a:r>
              <a:rPr lang="ru-RU" sz="2400" dirty="0" smtClean="0"/>
              <a:t/>
            </a:r>
            <a:br>
              <a:rPr lang="ru-RU" sz="2400" dirty="0" smtClean="0"/>
            </a:br>
            <a:r>
              <a:rPr lang="ru-RU" sz="2400" dirty="0"/>
              <a:t>- при отсутствии верхнего ряда зубов; </a:t>
            </a:r>
            <a:r>
              <a:rPr lang="ru-RU" sz="2400" dirty="0" smtClean="0"/>
              <a:t/>
            </a:r>
            <a:br>
              <a:rPr lang="ru-RU" sz="2400" dirty="0" smtClean="0"/>
            </a:br>
            <a:r>
              <a:rPr lang="ru-RU" sz="2400" dirty="0"/>
              <a:t>- имеются ограничения для наращивания костной ткани; </a:t>
            </a:r>
            <a:r>
              <a:rPr lang="ru-RU" sz="2400" dirty="0" smtClean="0"/>
              <a:t/>
            </a:r>
            <a:br>
              <a:rPr lang="ru-RU" sz="2400" dirty="0" smtClean="0"/>
            </a:br>
            <a:r>
              <a:rPr lang="ru-RU" sz="2400" dirty="0"/>
              <a:t>- при противопоказаниях к костной пластике; </a:t>
            </a:r>
            <a:r>
              <a:rPr lang="ru-RU" sz="2400" dirty="0" smtClean="0"/>
              <a:t/>
            </a:r>
            <a:br>
              <a:rPr lang="ru-RU" sz="2400" dirty="0" smtClean="0"/>
            </a:br>
            <a:r>
              <a:rPr lang="ru-RU" sz="2400" dirty="0"/>
              <a:t>- при отсутствии зубов на верхней и нижней челюсти либо частичной их утрате в результате травмы или </a:t>
            </a:r>
            <a:r>
              <a:rPr lang="ru-RU" sz="2400" dirty="0" err="1"/>
              <a:t>онкозаболевания</a:t>
            </a:r>
            <a:r>
              <a:rPr lang="ru-RU" sz="2400"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692696"/>
            <a:ext cx="8229600" cy="5433467"/>
          </a:xfrm>
        </p:spPr>
        <p:txBody>
          <a:bodyPr>
            <a:normAutofit/>
          </a:bodyPr>
          <a:lstStyle/>
          <a:p>
            <a:r>
              <a:rPr lang="ru-RU" sz="2400" b="1" dirty="0"/>
              <a:t>Преимущества имплантации по системе </a:t>
            </a:r>
            <a:r>
              <a:rPr lang="ru-RU" sz="2400" b="1" dirty="0" err="1"/>
              <a:t>Зигома</a:t>
            </a:r>
            <a:r>
              <a:rPr lang="ru-RU" sz="2400" b="1" dirty="0"/>
              <a:t> (</a:t>
            </a:r>
            <a:r>
              <a:rPr lang="ru-RU" sz="2400" b="1" dirty="0" err="1"/>
              <a:t>Zygoma</a:t>
            </a:r>
            <a:r>
              <a:rPr lang="ru-RU" sz="2400" b="1" dirty="0"/>
              <a:t>)</a:t>
            </a:r>
            <a:r>
              <a:rPr lang="ru-RU" sz="2400" dirty="0"/>
              <a:t>: </a:t>
            </a:r>
            <a:r>
              <a:rPr lang="ru-RU" sz="2400" dirty="0" smtClean="0"/>
              <a:t/>
            </a:r>
            <a:br>
              <a:rPr lang="ru-RU" sz="2400" dirty="0" smtClean="0"/>
            </a:br>
            <a:r>
              <a:rPr lang="ru-RU" sz="2400" dirty="0"/>
              <a:t>- быстрое восстановление после установки зубного ряда; </a:t>
            </a:r>
            <a:r>
              <a:rPr lang="ru-RU" sz="2400" dirty="0" smtClean="0"/>
              <a:t/>
            </a:r>
            <a:br>
              <a:rPr lang="ru-RU" sz="2400" dirty="0" smtClean="0"/>
            </a:br>
            <a:r>
              <a:rPr lang="ru-RU" sz="2400" dirty="0"/>
              <a:t>- пациент в скором времени обретает нормальную жевательную функцию; </a:t>
            </a:r>
            <a:r>
              <a:rPr lang="ru-RU" sz="2400" dirty="0" smtClean="0"/>
              <a:t/>
            </a:r>
            <a:br>
              <a:rPr lang="ru-RU" sz="2400" dirty="0" smtClean="0"/>
            </a:br>
            <a:r>
              <a:rPr lang="ru-RU" sz="2400" dirty="0"/>
              <a:t>- </a:t>
            </a:r>
            <a:r>
              <a:rPr lang="ru-RU" sz="2400" i="1" dirty="0" err="1"/>
              <a:t>импланты</a:t>
            </a:r>
            <a:r>
              <a:rPr lang="ru-RU" sz="2400" i="1" dirty="0"/>
              <a:t> </a:t>
            </a:r>
            <a:r>
              <a:rPr lang="ru-RU" sz="2400" i="1" dirty="0" err="1"/>
              <a:t>Зигома</a:t>
            </a:r>
            <a:r>
              <a:rPr lang="ru-RU" sz="2400" dirty="0"/>
              <a:t> устанавливаются без наращивания костной ткани; </a:t>
            </a:r>
            <a:r>
              <a:rPr lang="ru-RU" sz="2400" dirty="0" smtClean="0"/>
              <a:t/>
            </a:r>
            <a:br>
              <a:rPr lang="ru-RU" sz="2400" dirty="0" smtClean="0"/>
            </a:br>
            <a:r>
              <a:rPr lang="ru-RU" sz="2400" dirty="0"/>
              <a:t>- обладают прочностью и долговечностью.</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764704"/>
            <a:ext cx="8229600" cy="5361459"/>
          </a:xfrm>
        </p:spPr>
        <p:txBody>
          <a:bodyPr>
            <a:normAutofit/>
          </a:bodyPr>
          <a:lstStyle/>
          <a:p>
            <a:r>
              <a:rPr lang="ru-RU" sz="2400" b="1" dirty="0"/>
              <a:t>Противопоказания: </a:t>
            </a:r>
            <a:r>
              <a:rPr lang="ru-RU" sz="2400" dirty="0" smtClean="0"/>
              <a:t/>
            </a:r>
            <a:br>
              <a:rPr lang="ru-RU" sz="2400" dirty="0" smtClean="0"/>
            </a:br>
            <a:r>
              <a:rPr lang="ru-RU" sz="2400" dirty="0"/>
              <a:t>К абсолютным противопоказаниям относят </a:t>
            </a:r>
            <a:r>
              <a:rPr lang="ru-RU" sz="2400" dirty="0" err="1"/>
              <a:t>сердечно-сосудистые</a:t>
            </a:r>
            <a:r>
              <a:rPr lang="ru-RU" sz="2400" dirty="0"/>
              <a:t> заболевания, сахарный диабет, наличие опухолей, почечную недостаточность, патологию иммунной системы, аллергические реакции на обезболивающие препараты, психические отклонения, ограничения в возрасте (до 22 лет).</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692696"/>
            <a:ext cx="8229600" cy="5433467"/>
          </a:xfrm>
        </p:spPr>
        <p:txBody>
          <a:bodyPr>
            <a:normAutofit lnSpcReduction="10000"/>
          </a:bodyPr>
          <a:lstStyle/>
          <a:p>
            <a:r>
              <a:rPr lang="ru-RU" sz="2400" dirty="0"/>
              <a:t>Планирование операции происходит на основании консультации специалиста, данных компьютерной </a:t>
            </a:r>
            <a:r>
              <a:rPr lang="ru-RU" sz="2400" dirty="0" err="1"/>
              <a:t>томограммы</a:t>
            </a:r>
            <a:r>
              <a:rPr lang="ru-RU" sz="2400" dirty="0"/>
              <a:t> и анализов крови. На этом этапе выявляются показания и противопоказания к вмешательству, происходит непосредственное планирование размещения имплантатов и их виды. Так, например, при полном отсутствии зубов, но достаточном количестве костной ткани в переднем отделе может быть выбрана конструкция из двух скуловых имплантатов и двух обычных корневидных. Если же и в переднем отделе высоты альвеолярного отростка не хватает для установки имплантатов, то вся конструкция будет опираться на четыре имплантата </a:t>
            </a:r>
            <a:r>
              <a:rPr lang="ru-RU" sz="2400" dirty="0" err="1"/>
              <a:t>Zygoma</a:t>
            </a:r>
            <a:r>
              <a:rPr lang="ru-RU" sz="2400" dirty="0"/>
              <a:t> (концепция </a:t>
            </a:r>
            <a:r>
              <a:rPr lang="ru-RU" sz="2400" dirty="0" err="1"/>
              <a:t>Quad</a:t>
            </a:r>
            <a:r>
              <a:rPr lang="ru-RU" sz="2400" dirty="0"/>
              <a:t> </a:t>
            </a:r>
            <a:r>
              <a:rPr lang="ru-RU" sz="2400" dirty="0" err="1"/>
              <a:t>Zygoma</a:t>
            </a:r>
            <a:r>
              <a:rPr lang="ru-RU" sz="2400" dirty="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www.dentol.ru/files/u29/2.jpg"/>
          <p:cNvPicPr>
            <a:picLocks noChangeAspect="1" noChangeArrowheads="1"/>
          </p:cNvPicPr>
          <p:nvPr/>
        </p:nvPicPr>
        <p:blipFill>
          <a:blip r:embed="rId2" cstate="print"/>
          <a:srcRect/>
          <a:stretch>
            <a:fillRect/>
          </a:stretch>
        </p:blipFill>
        <p:spPr bwMode="auto">
          <a:xfrm>
            <a:off x="251520" y="764704"/>
            <a:ext cx="8656284" cy="4869161"/>
          </a:xfrm>
          <a:prstGeom prst="rect">
            <a:avLst/>
          </a:prstGeom>
          <a:noFill/>
        </p:spPr>
      </p:pic>
      <p:sp>
        <p:nvSpPr>
          <p:cNvPr id="5" name="TextBox 4"/>
          <p:cNvSpPr txBox="1"/>
          <p:nvPr/>
        </p:nvSpPr>
        <p:spPr>
          <a:xfrm>
            <a:off x="1475656" y="5805264"/>
            <a:ext cx="5976664" cy="369332"/>
          </a:xfrm>
          <a:prstGeom prst="rect">
            <a:avLst/>
          </a:prstGeom>
          <a:noFill/>
        </p:spPr>
        <p:txBody>
          <a:bodyPr wrap="square" rtlCol="0">
            <a:spAutoFit/>
          </a:bodyPr>
          <a:lstStyle/>
          <a:p>
            <a:r>
              <a:rPr lang="ru-RU" dirty="0"/>
              <a:t>Планирование операции в программе </a:t>
            </a:r>
            <a:r>
              <a:rPr lang="ru-RU" dirty="0" err="1"/>
              <a:t>Nobel</a:t>
            </a:r>
            <a:r>
              <a:rPr lang="ru-RU" dirty="0"/>
              <a:t> </a:t>
            </a:r>
            <a:r>
              <a:rPr lang="ru-RU" dirty="0" err="1"/>
              <a:t>Clinician</a:t>
            </a: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764704"/>
            <a:ext cx="8229600" cy="5361459"/>
          </a:xfrm>
        </p:spPr>
        <p:txBody>
          <a:bodyPr>
            <a:normAutofit lnSpcReduction="10000"/>
          </a:bodyPr>
          <a:lstStyle/>
          <a:p>
            <a:r>
              <a:rPr lang="ru-RU" sz="2400" dirty="0"/>
              <a:t>Непосредственно операция проводится под общим наркозом. Имплантаты укрепляются в толще скуловой кости, при этом их шейки выводятся в те же позиции, что и при обычной имплантации. Очень важно, что при препарировании кости в области верхнечелюстных пазух хирург очень бережно работает с мембраной (как и при </a:t>
            </a:r>
            <a:r>
              <a:rPr lang="ru-RU" sz="2400" dirty="0" err="1" smtClean="0"/>
              <a:t>синуслифтинге</a:t>
            </a:r>
            <a:r>
              <a:rPr lang="ru-RU" sz="2400" dirty="0"/>
              <a:t>), отодвигая ее в сторону от имплантата.  После установки имплантатов  и </a:t>
            </a:r>
            <a:r>
              <a:rPr lang="ru-RU" sz="2400" dirty="0" err="1"/>
              <a:t>ушивания</a:t>
            </a:r>
            <a:r>
              <a:rPr lang="ru-RU" sz="2400" dirty="0"/>
              <a:t> раны снимаются слепки и ортопед в клинике перебазирует имеющийся съемный протез пациента в несъемный с опорой на имплантаты. Очень важно, что протезирование скуловых имплантатов должно проводиться непосредственно сразу после их установки.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dentol.ru/files/u29/3.jpg"/>
          <p:cNvPicPr>
            <a:picLocks noChangeAspect="1" noChangeArrowheads="1"/>
          </p:cNvPicPr>
          <p:nvPr/>
        </p:nvPicPr>
        <p:blipFill>
          <a:blip r:embed="rId2" cstate="print"/>
          <a:srcRect/>
          <a:stretch>
            <a:fillRect/>
          </a:stretch>
        </p:blipFill>
        <p:spPr bwMode="auto">
          <a:xfrm>
            <a:off x="1619672" y="692696"/>
            <a:ext cx="6300192" cy="4179672"/>
          </a:xfrm>
          <a:prstGeom prst="rect">
            <a:avLst/>
          </a:prstGeom>
          <a:noFill/>
        </p:spPr>
      </p:pic>
      <p:sp>
        <p:nvSpPr>
          <p:cNvPr id="6" name="TextBox 5"/>
          <p:cNvSpPr txBox="1"/>
          <p:nvPr/>
        </p:nvSpPr>
        <p:spPr>
          <a:xfrm>
            <a:off x="899592" y="5517232"/>
            <a:ext cx="7971606" cy="707886"/>
          </a:xfrm>
          <a:prstGeom prst="rect">
            <a:avLst/>
          </a:prstGeom>
          <a:noFill/>
        </p:spPr>
        <p:txBody>
          <a:bodyPr wrap="square" rtlCol="0">
            <a:spAutoFit/>
          </a:bodyPr>
          <a:lstStyle/>
          <a:p>
            <a:r>
              <a:rPr lang="ru-RU" sz="2000" dirty="0"/>
              <a:t>Временный несъемный протез, изготовленный из съемного протеза пациента.</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797152"/>
            <a:ext cx="8229600" cy="1329011"/>
          </a:xfrm>
        </p:spPr>
        <p:txBody>
          <a:bodyPr>
            <a:noAutofit/>
          </a:bodyPr>
          <a:lstStyle/>
          <a:p>
            <a:r>
              <a:rPr lang="ru-RU" sz="2000" dirty="0"/>
              <a:t>Внешний вид альвеолярного гребня верхней челюсти с установленными имплантатами </a:t>
            </a:r>
            <a:r>
              <a:rPr lang="ru-RU" sz="2000" dirty="0" err="1"/>
              <a:t>Zygoma</a:t>
            </a:r>
            <a:r>
              <a:rPr lang="ru-RU" sz="2000" dirty="0"/>
              <a:t> (в переднем участке установлены 2 имплантата </a:t>
            </a:r>
            <a:r>
              <a:rPr lang="ru-RU" sz="2000" dirty="0" err="1"/>
              <a:t>Nobel</a:t>
            </a:r>
            <a:r>
              <a:rPr lang="ru-RU" sz="2000" dirty="0"/>
              <a:t> </a:t>
            </a:r>
            <a:r>
              <a:rPr lang="ru-RU" sz="2000" dirty="0" err="1"/>
              <a:t>Active</a:t>
            </a:r>
            <a:r>
              <a:rPr lang="ru-RU" sz="2000" dirty="0"/>
              <a:t>).</a:t>
            </a:r>
          </a:p>
        </p:txBody>
      </p:sp>
      <p:pic>
        <p:nvPicPr>
          <p:cNvPr id="4" name="Picture 4" descr="http://www.dentol.ru/files/u29/5.jpg"/>
          <p:cNvPicPr>
            <a:picLocks noChangeAspect="1" noChangeArrowheads="1"/>
          </p:cNvPicPr>
          <p:nvPr/>
        </p:nvPicPr>
        <p:blipFill>
          <a:blip r:embed="rId2" cstate="print"/>
          <a:srcRect/>
          <a:stretch>
            <a:fillRect/>
          </a:stretch>
        </p:blipFill>
        <p:spPr bwMode="auto">
          <a:xfrm>
            <a:off x="1403648" y="764704"/>
            <a:ext cx="5652119" cy="3542446"/>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www.dentol.ru/files/u29/6.jpg"/>
          <p:cNvPicPr>
            <a:picLocks noChangeAspect="1" noChangeArrowheads="1"/>
          </p:cNvPicPr>
          <p:nvPr/>
        </p:nvPicPr>
        <p:blipFill>
          <a:blip r:embed="rId2" cstate="print"/>
          <a:srcRect/>
          <a:stretch>
            <a:fillRect/>
          </a:stretch>
        </p:blipFill>
        <p:spPr bwMode="auto">
          <a:xfrm>
            <a:off x="611560" y="548680"/>
            <a:ext cx="7776864" cy="4536506"/>
          </a:xfrm>
          <a:prstGeom prst="rect">
            <a:avLst/>
          </a:prstGeom>
          <a:noFill/>
        </p:spPr>
      </p:pic>
      <p:sp>
        <p:nvSpPr>
          <p:cNvPr id="5" name="TextBox 4"/>
          <p:cNvSpPr txBox="1"/>
          <p:nvPr/>
        </p:nvSpPr>
        <p:spPr>
          <a:xfrm>
            <a:off x="2627784" y="5373216"/>
            <a:ext cx="3744416" cy="400110"/>
          </a:xfrm>
          <a:prstGeom prst="rect">
            <a:avLst/>
          </a:prstGeom>
          <a:noFill/>
        </p:spPr>
        <p:txBody>
          <a:bodyPr wrap="square" rtlCol="0">
            <a:spAutoFit/>
          </a:bodyPr>
          <a:lstStyle/>
          <a:p>
            <a:r>
              <a:rPr lang="ru-RU" sz="2000" dirty="0" err="1" smtClean="0"/>
              <a:t>Ортопантомограмма</a:t>
            </a:r>
            <a:r>
              <a:rPr lang="ru-RU" sz="2000" dirty="0" smtClean="0"/>
              <a:t> пациента.</a:t>
            </a:r>
            <a:endParaRPr lang="ru-RU" sz="2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Nobel</a:t>
            </a:r>
            <a:r>
              <a:rPr lang="ru-RU" dirty="0" smtClean="0"/>
              <a:t> </a:t>
            </a:r>
            <a:r>
              <a:rPr lang="en-US" dirty="0" smtClean="0"/>
              <a:t>Active</a:t>
            </a:r>
            <a:endParaRPr lang="ru-RU" dirty="0"/>
          </a:p>
        </p:txBody>
      </p:sp>
      <p:sp>
        <p:nvSpPr>
          <p:cNvPr id="3" name="Содержимое 2"/>
          <p:cNvSpPr>
            <a:spLocks noGrp="1"/>
          </p:cNvSpPr>
          <p:nvPr>
            <p:ph sz="quarter" idx="1"/>
          </p:nvPr>
        </p:nvSpPr>
        <p:spPr/>
        <p:txBody>
          <a:bodyPr>
            <a:normAutofit fontScale="92500"/>
          </a:bodyPr>
          <a:lstStyle/>
          <a:p>
            <a:r>
              <a:rPr lang="ru-RU" sz="2400" b="1" dirty="0"/>
              <a:t>Имплантат </a:t>
            </a:r>
            <a:r>
              <a:rPr lang="ru-RU" sz="2400" b="1" dirty="0" err="1"/>
              <a:t>NobelActive</a:t>
            </a:r>
            <a:r>
              <a:rPr lang="ru-RU" sz="2400" dirty="0"/>
              <a:t> представляет собой уникальный по форме искусственный корень, обладающий способностью уплотнять костную ткань в месте своего введения. Оригинальная форма апикальной части имплантата </a:t>
            </a:r>
            <a:r>
              <a:rPr lang="ru-RU" sz="2400" dirty="0" err="1"/>
              <a:t>NobelActive</a:t>
            </a:r>
            <a:r>
              <a:rPr lang="ru-RU" sz="2400" dirty="0"/>
              <a:t>, а так же наличие двойной агрессивной резьбы, позволяет искусственному корню данной модели входить в костную ткань подобно штопору, в то время как имплантаты традиционной формы для проникновения в ткань кости нуждаются в ее «нарезке». Уникальная форма имплантата </a:t>
            </a:r>
            <a:r>
              <a:rPr lang="ru-RU" sz="2400" dirty="0" err="1"/>
              <a:t>NobelActive</a:t>
            </a:r>
            <a:r>
              <a:rPr lang="ru-RU" sz="2400" dirty="0"/>
              <a:t> предохраняет кость от срезания и существенно сокращает количество этапов сверления.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or\Desktop\10158-a6e850c7.jpg"/>
          <p:cNvPicPr>
            <a:picLocks noChangeAspect="1" noChangeArrowheads="1"/>
          </p:cNvPicPr>
          <p:nvPr/>
        </p:nvPicPr>
        <p:blipFill>
          <a:blip r:embed="rId2" cstate="print"/>
          <a:srcRect/>
          <a:stretch>
            <a:fillRect/>
          </a:stretch>
        </p:blipFill>
        <p:spPr bwMode="auto">
          <a:xfrm>
            <a:off x="683568" y="548680"/>
            <a:ext cx="2540000" cy="1689100"/>
          </a:xfrm>
          <a:prstGeom prst="rect">
            <a:avLst/>
          </a:prstGeom>
          <a:noFill/>
        </p:spPr>
      </p:pic>
      <p:pic>
        <p:nvPicPr>
          <p:cNvPr id="5" name="Picture 3" descr="C:\Users\Gor\Desktop\10158-d272bead.jpg"/>
          <p:cNvPicPr>
            <a:picLocks noChangeAspect="1" noChangeArrowheads="1"/>
          </p:cNvPicPr>
          <p:nvPr/>
        </p:nvPicPr>
        <p:blipFill>
          <a:blip r:embed="rId3" cstate="print"/>
          <a:srcRect/>
          <a:stretch>
            <a:fillRect/>
          </a:stretch>
        </p:blipFill>
        <p:spPr bwMode="auto">
          <a:xfrm>
            <a:off x="5004047" y="2618910"/>
            <a:ext cx="2808313" cy="2106234"/>
          </a:xfrm>
          <a:prstGeom prst="rect">
            <a:avLst/>
          </a:prstGeom>
          <a:noFill/>
        </p:spPr>
      </p:pic>
      <p:pic>
        <p:nvPicPr>
          <p:cNvPr id="2050" name="Picture 2" descr="http://qstoma.ru/images/articles/10158-dcb506c6.jpg"/>
          <p:cNvPicPr>
            <a:picLocks noChangeAspect="1" noChangeArrowheads="1"/>
          </p:cNvPicPr>
          <p:nvPr/>
        </p:nvPicPr>
        <p:blipFill>
          <a:blip r:embed="rId4" cstate="print"/>
          <a:srcRect/>
          <a:stretch>
            <a:fillRect/>
          </a:stretch>
        </p:blipFill>
        <p:spPr bwMode="auto">
          <a:xfrm>
            <a:off x="1835696" y="2636912"/>
            <a:ext cx="2736304" cy="2052228"/>
          </a:xfrm>
          <a:prstGeom prst="rect">
            <a:avLst/>
          </a:prstGeom>
          <a:noFill/>
        </p:spPr>
      </p:pic>
      <p:pic>
        <p:nvPicPr>
          <p:cNvPr id="2052" name="Picture 4" descr="http://qstoma.ru/images/articles/10158-3c753aca.jpg"/>
          <p:cNvPicPr>
            <a:picLocks noChangeAspect="1" noChangeArrowheads="1"/>
          </p:cNvPicPr>
          <p:nvPr/>
        </p:nvPicPr>
        <p:blipFill>
          <a:blip r:embed="rId5" cstate="print"/>
          <a:srcRect/>
          <a:stretch>
            <a:fillRect/>
          </a:stretch>
        </p:blipFill>
        <p:spPr bwMode="auto">
          <a:xfrm>
            <a:off x="3635896" y="566682"/>
            <a:ext cx="2304256" cy="1728192"/>
          </a:xfrm>
          <a:prstGeom prst="rect">
            <a:avLst/>
          </a:prstGeom>
          <a:noFill/>
        </p:spPr>
      </p:pic>
      <p:pic>
        <p:nvPicPr>
          <p:cNvPr id="2054" name="Picture 6" descr="http://qstoma.ru/images/articles/10158-b702c6f.jpg"/>
          <p:cNvPicPr>
            <a:picLocks noChangeAspect="1" noChangeArrowheads="1"/>
          </p:cNvPicPr>
          <p:nvPr/>
        </p:nvPicPr>
        <p:blipFill>
          <a:blip r:embed="rId6" cstate="print"/>
          <a:srcRect/>
          <a:stretch>
            <a:fillRect/>
          </a:stretch>
        </p:blipFill>
        <p:spPr bwMode="auto">
          <a:xfrm>
            <a:off x="6228184" y="555272"/>
            <a:ext cx="2376264" cy="1782198"/>
          </a:xfrm>
          <a:prstGeom prst="rect">
            <a:avLst/>
          </a:prstGeom>
          <a:noFill/>
        </p:spPr>
      </p:pic>
      <p:pic>
        <p:nvPicPr>
          <p:cNvPr id="2056" name="Picture 8" descr="http://qstoma.ru/images/articles/10158-604c8712.jpg"/>
          <p:cNvPicPr>
            <a:picLocks noChangeAspect="1" noChangeArrowheads="1"/>
          </p:cNvPicPr>
          <p:nvPr/>
        </p:nvPicPr>
        <p:blipFill>
          <a:blip r:embed="rId7" cstate="print"/>
          <a:srcRect/>
          <a:stretch>
            <a:fillRect/>
          </a:stretch>
        </p:blipFill>
        <p:spPr bwMode="auto">
          <a:xfrm>
            <a:off x="3275856" y="4869160"/>
            <a:ext cx="3096344" cy="1718473"/>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o.nobelbiocare.com/Images/nl/NobelActive_3.0_3.5_tcm315-41701.jpg"/>
          <p:cNvPicPr>
            <a:picLocks noChangeAspect="1" noChangeArrowheads="1"/>
          </p:cNvPicPr>
          <p:nvPr/>
        </p:nvPicPr>
        <p:blipFill>
          <a:blip r:embed="rId2" cstate="print"/>
          <a:srcRect/>
          <a:stretch>
            <a:fillRect/>
          </a:stretch>
        </p:blipFill>
        <p:spPr bwMode="auto">
          <a:xfrm>
            <a:off x="1403648" y="980728"/>
            <a:ext cx="2376264" cy="4034123"/>
          </a:xfrm>
          <a:prstGeom prst="rect">
            <a:avLst/>
          </a:prstGeom>
          <a:noFill/>
        </p:spPr>
      </p:pic>
      <p:sp>
        <p:nvSpPr>
          <p:cNvPr id="5" name="TextBox 4"/>
          <p:cNvSpPr txBox="1"/>
          <p:nvPr/>
        </p:nvSpPr>
        <p:spPr>
          <a:xfrm>
            <a:off x="1403648" y="5229200"/>
            <a:ext cx="2304256" cy="369332"/>
          </a:xfrm>
          <a:prstGeom prst="rect">
            <a:avLst/>
          </a:prstGeom>
          <a:noFill/>
        </p:spPr>
        <p:txBody>
          <a:bodyPr wrap="square" rtlCol="0">
            <a:spAutoFit/>
          </a:bodyPr>
          <a:lstStyle/>
          <a:p>
            <a:r>
              <a:rPr lang="en-US" dirty="0" err="1" smtClean="0"/>
              <a:t>NobelActive</a:t>
            </a:r>
            <a:r>
              <a:rPr lang="en-US" dirty="0" smtClean="0"/>
              <a:t> 3.0</a:t>
            </a:r>
            <a:endParaRPr lang="ru-RU" dirty="0"/>
          </a:p>
        </p:txBody>
      </p:sp>
      <p:pic>
        <p:nvPicPr>
          <p:cNvPr id="80900" name="Picture 4" descr="http://wwwo.nobelbiocare.com/Images/de/NobelActive_tcm285-60032.jpg"/>
          <p:cNvPicPr>
            <a:picLocks noChangeAspect="1" noChangeArrowheads="1"/>
          </p:cNvPicPr>
          <p:nvPr/>
        </p:nvPicPr>
        <p:blipFill>
          <a:blip r:embed="rId3" cstate="print"/>
          <a:srcRect/>
          <a:stretch>
            <a:fillRect/>
          </a:stretch>
        </p:blipFill>
        <p:spPr bwMode="auto">
          <a:xfrm>
            <a:off x="6012160" y="332656"/>
            <a:ext cx="2209800" cy="6305551"/>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sz="2400" dirty="0" smtClean="0"/>
              <a:t>Способность </a:t>
            </a:r>
            <a:r>
              <a:rPr lang="ru-RU" sz="2400" dirty="0"/>
              <a:t>имплантатов </a:t>
            </a:r>
            <a:r>
              <a:rPr lang="ru-RU" sz="2400" dirty="0" err="1"/>
              <a:t>NobelActive</a:t>
            </a:r>
            <a:r>
              <a:rPr lang="ru-RU" sz="2400" dirty="0"/>
              <a:t> уплотнять кость делает искусственные корни этого вида идеальным решением проблемы имплантации в тех случаях, когда качество костной ткани, в которую необходимо поместить корень, не высоко. Благодаря тому, что технология </a:t>
            </a:r>
            <a:r>
              <a:rPr lang="ru-RU" sz="2400" dirty="0" err="1"/>
              <a:t>NobelActive</a:t>
            </a:r>
            <a:r>
              <a:rPr lang="ru-RU" sz="2400" dirty="0"/>
              <a:t> позволяет врачу менять направление введения имплантата, искусственный корень всегда вводится в десну именно под тем углом, который обеспечивает наилучшие результаты для последующего протезирования.</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http://www.hitecimplantsusa.com/media/wysiwyg/hi-tec-implants-expert.jpg"/>
          <p:cNvPicPr>
            <a:picLocks noChangeAspect="1" noChangeArrowheads="1"/>
          </p:cNvPicPr>
          <p:nvPr/>
        </p:nvPicPr>
        <p:blipFill>
          <a:blip r:embed="rId2" cstate="print"/>
          <a:srcRect/>
          <a:stretch>
            <a:fillRect/>
          </a:stretch>
        </p:blipFill>
        <p:spPr bwMode="auto">
          <a:xfrm>
            <a:off x="3995936" y="1916832"/>
            <a:ext cx="4838938" cy="4608512"/>
          </a:xfrm>
          <a:prstGeom prst="rect">
            <a:avLst/>
          </a:prstGeom>
          <a:noFill/>
        </p:spPr>
      </p:pic>
      <p:pic>
        <p:nvPicPr>
          <p:cNvPr id="83970" name="Picture 2" descr="http://www.orasurgery.com/blog/wp-content/uploads/2012/09/Nobel-Active-Implant-Chicago-1-Small.jpg"/>
          <p:cNvPicPr>
            <a:picLocks noChangeAspect="1" noChangeArrowheads="1"/>
          </p:cNvPicPr>
          <p:nvPr/>
        </p:nvPicPr>
        <p:blipFill>
          <a:blip r:embed="rId3" cstate="print"/>
          <a:srcRect/>
          <a:stretch>
            <a:fillRect/>
          </a:stretch>
        </p:blipFill>
        <p:spPr bwMode="auto">
          <a:xfrm>
            <a:off x="0" y="0"/>
            <a:ext cx="4680520" cy="3120347"/>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o.nobelbiocare.com/Images/en_us/NobelActive_study_tcm318-65899.png"/>
          <p:cNvPicPr>
            <a:picLocks noChangeAspect="1" noChangeArrowheads="1"/>
          </p:cNvPicPr>
          <p:nvPr/>
        </p:nvPicPr>
        <p:blipFill>
          <a:blip r:embed="rId2" cstate="print"/>
          <a:srcRect/>
          <a:stretch>
            <a:fillRect/>
          </a:stretch>
        </p:blipFill>
        <p:spPr bwMode="auto">
          <a:xfrm>
            <a:off x="1547664" y="764704"/>
            <a:ext cx="5832648" cy="4857153"/>
          </a:xfrm>
          <a:prstGeom prst="rect">
            <a:avLst/>
          </a:prstGeom>
          <a:noFill/>
        </p:spPr>
      </p:pic>
      <p:sp>
        <p:nvSpPr>
          <p:cNvPr id="5" name="TextBox 4"/>
          <p:cNvSpPr txBox="1"/>
          <p:nvPr/>
        </p:nvSpPr>
        <p:spPr>
          <a:xfrm>
            <a:off x="899592" y="5373216"/>
            <a:ext cx="2808312" cy="369332"/>
          </a:xfrm>
          <a:prstGeom prst="rect">
            <a:avLst/>
          </a:prstGeom>
          <a:noFill/>
        </p:spPr>
        <p:txBody>
          <a:bodyPr wrap="square" rtlCol="0">
            <a:spAutoFit/>
          </a:bodyPr>
          <a:lstStyle/>
          <a:p>
            <a:r>
              <a:rPr lang="en-US" dirty="0" err="1" smtClean="0"/>
              <a:t>NobelActive</a:t>
            </a:r>
            <a:r>
              <a:rPr lang="en-US" dirty="0" smtClean="0"/>
              <a:t> 3.0</a:t>
            </a:r>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692696"/>
            <a:ext cx="8229600" cy="4525963"/>
          </a:xfrm>
        </p:spPr>
        <p:txBody>
          <a:bodyPr>
            <a:normAutofit/>
          </a:bodyPr>
          <a:lstStyle/>
          <a:p>
            <a:r>
              <a:rPr lang="ru-RU" sz="2400" b="1" dirty="0" smtClean="0"/>
              <a:t>Показания к применению:</a:t>
            </a:r>
            <a:endParaRPr lang="en-US" sz="2400" b="1" dirty="0" smtClean="0"/>
          </a:p>
          <a:p>
            <a:pPr>
              <a:buNone/>
            </a:pPr>
            <a:r>
              <a:rPr lang="ru-RU" sz="2400" dirty="0" smtClean="0"/>
              <a:t>Применение имплантатов </a:t>
            </a:r>
            <a:r>
              <a:rPr lang="ru-RU" sz="2400" dirty="0" err="1" smtClean="0"/>
              <a:t>NobelActive</a:t>
            </a:r>
            <a:r>
              <a:rPr lang="ru-RU" sz="2400" dirty="0" smtClean="0"/>
              <a:t>™ показано в кости любого типа в различных клинических ситуациях.</a:t>
            </a:r>
          </a:p>
          <a:p>
            <a:pPr>
              <a:buNone/>
            </a:pPr>
            <a:r>
              <a:rPr lang="ru-RU" sz="2400" dirty="0" smtClean="0"/>
              <a:t> – Отсутствие одного или нескольких зубов, а также полная </a:t>
            </a:r>
            <a:r>
              <a:rPr lang="ru-RU" sz="2400" dirty="0" err="1" smtClean="0"/>
              <a:t>адентия</a:t>
            </a:r>
            <a:endParaRPr lang="ru-RU" sz="2400" dirty="0" smtClean="0"/>
          </a:p>
          <a:p>
            <a:pPr>
              <a:buNone/>
            </a:pPr>
            <a:r>
              <a:rPr lang="ru-RU" sz="2400" dirty="0" smtClean="0"/>
              <a:t> – Любой отдел верхней и/или нижней челюсти </a:t>
            </a:r>
          </a:p>
          <a:p>
            <a:pPr>
              <a:buNone/>
            </a:pPr>
            <a:r>
              <a:rPr lang="ru-RU" sz="2400" dirty="0" smtClean="0"/>
              <a:t>– Двухэтапный хирургический протокол </a:t>
            </a:r>
          </a:p>
          <a:p>
            <a:pPr>
              <a:buNone/>
            </a:pPr>
            <a:r>
              <a:rPr lang="ru-RU" sz="2400" dirty="0" smtClean="0"/>
              <a:t>– Установка имплантата </a:t>
            </a:r>
            <a:r>
              <a:rPr lang="ru-RU" sz="2400" dirty="0" err="1" smtClean="0"/>
              <a:t>одномоментно</a:t>
            </a:r>
            <a:r>
              <a:rPr lang="ru-RU" sz="2400" dirty="0" smtClean="0"/>
              <a:t> с удалением зуба и немедленная нагрузка </a:t>
            </a:r>
            <a:r>
              <a:rPr lang="ru-RU" sz="2400" dirty="0" err="1" smtClean="0"/>
              <a:t>Immediate</a:t>
            </a:r>
            <a:r>
              <a:rPr lang="ru-RU" sz="2400" dirty="0" smtClean="0"/>
              <a:t> </a:t>
            </a:r>
            <a:r>
              <a:rPr lang="ru-RU" sz="2400" dirty="0" err="1" smtClean="0"/>
              <a:t>Function</a:t>
            </a:r>
            <a:endParaRPr lang="ru-RU"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Хирургический протокол</a:t>
            </a:r>
            <a:endParaRPr lang="ru-RU" sz="3600" dirty="0"/>
          </a:p>
        </p:txBody>
      </p:sp>
      <p:sp>
        <p:nvSpPr>
          <p:cNvPr id="3" name="Содержимое 2"/>
          <p:cNvSpPr>
            <a:spLocks noGrp="1"/>
          </p:cNvSpPr>
          <p:nvPr>
            <p:ph sz="quarter" idx="1"/>
          </p:nvPr>
        </p:nvSpPr>
        <p:spPr/>
        <p:txBody>
          <a:bodyPr>
            <a:noAutofit/>
          </a:bodyPr>
          <a:lstStyle/>
          <a:p>
            <a:r>
              <a:rPr lang="ru-RU" sz="2400" dirty="0" smtClean="0"/>
              <a:t>Применение </a:t>
            </a:r>
            <a:r>
              <a:rPr lang="ru-RU" sz="2400" dirty="0" err="1" smtClean="0"/>
              <a:t>безлоскутной</a:t>
            </a:r>
            <a:r>
              <a:rPr lang="ru-RU" sz="2400" dirty="0" smtClean="0"/>
              <a:t> методики показано в следующих случаях: </a:t>
            </a:r>
          </a:p>
          <a:p>
            <a:pPr>
              <a:buNone/>
            </a:pPr>
            <a:r>
              <a:rPr lang="ru-RU" sz="2400" dirty="0" smtClean="0"/>
              <a:t>– При достаточном количестве и хорошем качестве кости и мягких тканей </a:t>
            </a:r>
          </a:p>
          <a:p>
            <a:pPr>
              <a:buNone/>
            </a:pPr>
            <a:r>
              <a:rPr lang="ru-RU" sz="2400" dirty="0" smtClean="0"/>
              <a:t>– Если для точного выбора направления сверления по отношению к анатомически важным образованиям не требуется </a:t>
            </a:r>
            <a:r>
              <a:rPr lang="ru-RU" sz="2400" dirty="0" err="1" smtClean="0"/>
              <a:t>отслаиваивать</a:t>
            </a:r>
            <a:r>
              <a:rPr lang="ru-RU" sz="2400" dirty="0" smtClean="0"/>
              <a:t> лоскут </a:t>
            </a:r>
          </a:p>
          <a:p>
            <a:pPr>
              <a:buNone/>
            </a:pPr>
            <a:r>
              <a:rPr lang="ru-RU" sz="2400" dirty="0" smtClean="0"/>
              <a:t>– </a:t>
            </a:r>
            <a:r>
              <a:rPr lang="ru-RU" sz="2400" dirty="0" err="1" smtClean="0"/>
              <a:t>Безлоскутная</a:t>
            </a:r>
            <a:r>
              <a:rPr lang="ru-RU" sz="2400" dirty="0" smtClean="0"/>
              <a:t> методика: измерьте толщину мягких тканей с помощью зонда. Для правильного выбора глубины препарирования костного ложа прибавьте толщину мягких тканей к глубине сверления.</a:t>
            </a:r>
            <a:endParaRPr lang="ru-RU"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a:stretch>
            <a:fillRect/>
          </a:stretch>
        </p:blipFill>
        <p:spPr bwMode="auto">
          <a:xfrm>
            <a:off x="2627784" y="980728"/>
            <a:ext cx="3264569" cy="4136883"/>
          </a:xfrm>
          <a:prstGeom prst="rect">
            <a:avLst/>
          </a:prstGeom>
          <a:noFill/>
          <a:ln w="9525">
            <a:noFill/>
            <a:miter lim="800000"/>
            <a:headEnd/>
            <a:tailEnd/>
          </a:ln>
        </p:spPr>
      </p:pic>
      <p:sp>
        <p:nvSpPr>
          <p:cNvPr id="5" name="TextBox 4"/>
          <p:cNvSpPr txBox="1"/>
          <p:nvPr/>
        </p:nvSpPr>
        <p:spPr>
          <a:xfrm>
            <a:off x="2843808" y="5301208"/>
            <a:ext cx="3024336" cy="369332"/>
          </a:xfrm>
          <a:prstGeom prst="rect">
            <a:avLst/>
          </a:prstGeom>
          <a:noFill/>
        </p:spPr>
        <p:txBody>
          <a:bodyPr wrap="square" rtlCol="0">
            <a:spAutoFit/>
          </a:bodyPr>
          <a:lstStyle/>
          <a:p>
            <a:r>
              <a:rPr lang="ru-RU" dirty="0" err="1" smtClean="0"/>
              <a:t>Безлоскутная</a:t>
            </a:r>
            <a:r>
              <a:rPr lang="ru-RU" dirty="0" smtClean="0"/>
              <a:t> методика</a:t>
            </a:r>
            <a:endParaRPr lang="ru-R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980728"/>
            <a:ext cx="4752528" cy="4525963"/>
          </a:xfrm>
        </p:spPr>
        <p:txBody>
          <a:bodyPr>
            <a:normAutofit/>
          </a:bodyPr>
          <a:lstStyle/>
          <a:p>
            <a:r>
              <a:rPr lang="ru-RU" sz="2400" dirty="0" smtClean="0"/>
              <a:t>Применение методики с отслаиванием лоскута показано в следующих случаях: </a:t>
            </a:r>
          </a:p>
          <a:p>
            <a:pPr>
              <a:buNone/>
            </a:pPr>
            <a:r>
              <a:rPr lang="ru-RU" sz="2400" dirty="0" smtClean="0"/>
              <a:t>– При необходимости прямой визуализации подлежащей кости и анатомических образований </a:t>
            </a:r>
          </a:p>
          <a:p>
            <a:pPr>
              <a:buNone/>
            </a:pPr>
            <a:r>
              <a:rPr lang="ru-RU" sz="2400" dirty="0" smtClean="0"/>
              <a:t>– При проведении пластики кости или мягких тканей</a:t>
            </a:r>
            <a:endParaRPr lang="ru-RU" sz="2400" dirty="0"/>
          </a:p>
        </p:txBody>
      </p:sp>
      <p:pic>
        <p:nvPicPr>
          <p:cNvPr id="87042" name="Picture 2"/>
          <p:cNvPicPr>
            <a:picLocks noChangeAspect="1" noChangeArrowheads="1"/>
          </p:cNvPicPr>
          <p:nvPr/>
        </p:nvPicPr>
        <p:blipFill>
          <a:blip r:embed="rId2" cstate="print"/>
          <a:srcRect/>
          <a:stretch>
            <a:fillRect/>
          </a:stretch>
        </p:blipFill>
        <p:spPr bwMode="auto">
          <a:xfrm>
            <a:off x="5868144" y="1268760"/>
            <a:ext cx="2371725" cy="324802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Технические характеристики</a:t>
            </a:r>
            <a:endParaRPr lang="ru-RU" dirty="0"/>
          </a:p>
        </p:txBody>
      </p:sp>
      <p:sp>
        <p:nvSpPr>
          <p:cNvPr id="3" name="Содержимое 2"/>
          <p:cNvSpPr>
            <a:spLocks noGrp="1"/>
          </p:cNvSpPr>
          <p:nvPr>
            <p:ph sz="quarter" idx="1"/>
          </p:nvPr>
        </p:nvSpPr>
        <p:spPr/>
        <p:txBody>
          <a:bodyPr>
            <a:normAutofit/>
          </a:bodyPr>
          <a:lstStyle/>
          <a:p>
            <a:pPr>
              <a:buNone/>
            </a:pPr>
            <a:r>
              <a:rPr lang="ru-RU" sz="2400" dirty="0" smtClean="0"/>
              <a:t>– Двухкомпонентный конический имплантат с уникальным сочетанием конструктивных особенностей, обеспечивающих простоту установки и высокие показатели первичной стабилизации </a:t>
            </a:r>
          </a:p>
          <a:p>
            <a:pPr>
              <a:buNone/>
            </a:pPr>
            <a:r>
              <a:rPr lang="ru-RU" sz="2400" dirty="0" smtClean="0"/>
              <a:t>– Инновационное внутреннее шестигранное коническое соединение с функцией блокирования</a:t>
            </a:r>
            <a:endParaRPr lang="ru-RU"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a:stretch>
            <a:fillRect/>
          </a:stretch>
        </p:blipFill>
        <p:spPr bwMode="auto">
          <a:xfrm>
            <a:off x="539552" y="1628800"/>
            <a:ext cx="8243746" cy="318665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t>Субмукозная</a:t>
            </a:r>
            <a:r>
              <a:rPr lang="ru-RU" dirty="0" smtClean="0"/>
              <a:t> имплантация</a:t>
            </a:r>
            <a:endParaRPr lang="ru-RU" dirty="0"/>
          </a:p>
        </p:txBody>
      </p:sp>
      <p:sp>
        <p:nvSpPr>
          <p:cNvPr id="3" name="Содержимое 2"/>
          <p:cNvSpPr>
            <a:spLocks noGrp="1"/>
          </p:cNvSpPr>
          <p:nvPr>
            <p:ph sz="quarter" idx="1"/>
          </p:nvPr>
        </p:nvSpPr>
        <p:spPr/>
        <p:txBody>
          <a:bodyPr>
            <a:normAutofit/>
          </a:bodyPr>
          <a:lstStyle/>
          <a:p>
            <a:r>
              <a:rPr lang="ru-RU" sz="2400" dirty="0"/>
              <a:t>Обычно предполагает наличие магнитов, расположенных под слизистой оболочкой. Применяется для предотвращения снятия съемных протезов , т.е. улучшения фиксации и </a:t>
            </a:r>
            <a:r>
              <a:rPr lang="ru-RU" sz="2400" dirty="0" err="1" smtClean="0"/>
              <a:t>ситабилизации</a:t>
            </a:r>
            <a:r>
              <a:rPr lang="ru-RU" sz="2400" dirty="0" smtClean="0"/>
              <a:t>. Один </a:t>
            </a:r>
            <a:r>
              <a:rPr lang="ru-RU" sz="2400" dirty="0"/>
              <a:t>из магнитов устанавливается в районе переходной складки, в второй (с противоположной полярностью) находится в протезе, непосредственно напротив имплантированного.</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04864"/>
            <a:ext cx="8229600" cy="1143000"/>
          </a:xfrm>
        </p:spPr>
        <p:txBody>
          <a:bodyPr/>
          <a:lstStyle/>
          <a:p>
            <a:r>
              <a:rPr lang="ru-RU" dirty="0" smtClean="0"/>
              <a:t>Спасибо за внимание</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t>Субпериостальная</a:t>
            </a:r>
            <a:r>
              <a:rPr lang="ru-RU" dirty="0" smtClean="0"/>
              <a:t> </a:t>
            </a:r>
            <a:r>
              <a:rPr lang="ru-RU" dirty="0"/>
              <a:t>имплантация</a:t>
            </a:r>
          </a:p>
        </p:txBody>
      </p:sp>
      <p:sp>
        <p:nvSpPr>
          <p:cNvPr id="3" name="Содержимое 2"/>
          <p:cNvSpPr>
            <a:spLocks noGrp="1"/>
          </p:cNvSpPr>
          <p:nvPr>
            <p:ph sz="quarter" idx="1"/>
          </p:nvPr>
        </p:nvSpPr>
        <p:spPr/>
        <p:txBody>
          <a:bodyPr>
            <a:normAutofit/>
          </a:bodyPr>
          <a:lstStyle/>
          <a:p>
            <a:r>
              <a:rPr lang="ru-RU" sz="2400" dirty="0"/>
              <a:t>Требует изготовления индивидуальных конструкций. Для этого во время операции получают слепок со структуры костной поверхности. Затем с помощью литья изготавливают </a:t>
            </a:r>
            <a:r>
              <a:rPr lang="ru-RU" sz="2400" dirty="0" err="1"/>
              <a:t>имплантант</a:t>
            </a:r>
            <a:r>
              <a:rPr lang="ru-RU" sz="2400" dirty="0"/>
              <a:t> и во время операции устанавливают его под надкостницу. Такая имплантация используется при выраженной атрофии челюстей и выраженной потере зубов, что позволяет в дальнейшем использовать имплантат для различных видов протезирования.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startsmile.ru/images/articles/Implantologija/413_7730_2.jpg"/>
          <p:cNvPicPr>
            <a:picLocks noChangeAspect="1" noChangeArrowheads="1"/>
          </p:cNvPicPr>
          <p:nvPr/>
        </p:nvPicPr>
        <p:blipFill>
          <a:blip r:embed="rId2" cstate="print"/>
          <a:srcRect/>
          <a:stretch>
            <a:fillRect/>
          </a:stretch>
        </p:blipFill>
        <p:spPr bwMode="auto">
          <a:xfrm>
            <a:off x="539552" y="620688"/>
            <a:ext cx="7587208" cy="3793604"/>
          </a:xfrm>
          <a:prstGeom prst="rect">
            <a:avLst/>
          </a:prstGeom>
          <a:noFill/>
        </p:spPr>
      </p:pic>
      <p:sp>
        <p:nvSpPr>
          <p:cNvPr id="5" name="TextBox 4"/>
          <p:cNvSpPr txBox="1"/>
          <p:nvPr/>
        </p:nvSpPr>
        <p:spPr>
          <a:xfrm>
            <a:off x="1331640" y="4509120"/>
            <a:ext cx="5904656" cy="1477328"/>
          </a:xfrm>
          <a:prstGeom prst="rect">
            <a:avLst/>
          </a:prstGeom>
          <a:noFill/>
        </p:spPr>
        <p:txBody>
          <a:bodyPr wrap="square" rtlCol="0">
            <a:spAutoFit/>
          </a:bodyPr>
          <a:lstStyle/>
          <a:p>
            <a:r>
              <a:rPr lang="ru-RU" dirty="0" err="1"/>
              <a:t>Имплантант</a:t>
            </a:r>
            <a:r>
              <a:rPr lang="ru-RU" dirty="0"/>
              <a:t>, установленный при помощи </a:t>
            </a:r>
            <a:r>
              <a:rPr lang="ru-RU" dirty="0" err="1"/>
              <a:t>субпериостальной</a:t>
            </a:r>
            <a:r>
              <a:rPr lang="ru-RU" dirty="0"/>
              <a:t> имплантации зубов. На </a:t>
            </a:r>
            <a:r>
              <a:rPr lang="ru-RU" dirty="0" smtClean="0"/>
              <a:t>рисунке: 1 – </a:t>
            </a:r>
            <a:r>
              <a:rPr lang="ru-RU" dirty="0"/>
              <a:t>н</a:t>
            </a:r>
            <a:r>
              <a:rPr lang="ru-RU" dirty="0" smtClean="0"/>
              <a:t>ижняя </a:t>
            </a:r>
            <a:r>
              <a:rPr lang="ru-RU" dirty="0"/>
              <a:t>челюстная кость; 2 – </a:t>
            </a:r>
            <a:r>
              <a:rPr lang="ru-RU" dirty="0" err="1"/>
              <a:t>поднадкостничный</a:t>
            </a:r>
            <a:r>
              <a:rPr lang="ru-RU" dirty="0"/>
              <a:t> имплантат; 3 – десна; 4 – вид имплантата после установки</a:t>
            </a:r>
            <a:r>
              <a:rPr lang="ru-RU" dirty="0" smtClean="0"/>
              <a:t>.</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E0DFE3"/>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E0DFE3"/>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480</TotalTime>
  <Words>1953</Words>
  <Application>Microsoft Office PowerPoint</Application>
  <PresentationFormat>Экран (4:3)</PresentationFormat>
  <Paragraphs>127</Paragraphs>
  <Slides>70</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70</vt:i4>
      </vt:variant>
    </vt:vector>
  </HeadingPairs>
  <TitlesOfParts>
    <vt:vector size="71" baseType="lpstr">
      <vt:lpstr>Эркер</vt:lpstr>
      <vt:lpstr>Виды имплантации зубов. Методики проведения операции. Особенности строения и виды имплантатов. Ценовые категории.</vt:lpstr>
      <vt:lpstr>ИМПЛАНТАЦИЯ</vt:lpstr>
      <vt:lpstr>Имплантат</vt:lpstr>
      <vt:lpstr>Методы имплантации зубов</vt:lpstr>
      <vt:lpstr>Внитрислизистая имплантация</vt:lpstr>
      <vt:lpstr>Презентация PowerPoint</vt:lpstr>
      <vt:lpstr>Субмукозная имплантация</vt:lpstr>
      <vt:lpstr>Субпериостальная имплантация</vt:lpstr>
      <vt:lpstr>Презентация PowerPoint</vt:lpstr>
      <vt:lpstr>Презентация PowerPoint</vt:lpstr>
      <vt:lpstr>Внутрикостно-поднадкостничная имплантация</vt:lpstr>
      <vt:lpstr>Презентация PowerPoint</vt:lpstr>
      <vt:lpstr>Внутризубно-внутрикостная имплантация</vt:lpstr>
      <vt:lpstr>Презентация PowerPoint</vt:lpstr>
      <vt:lpstr>Чрезкостная имплантация</vt:lpstr>
      <vt:lpstr>Презентация PowerPoint</vt:lpstr>
      <vt:lpstr>Базальная имплантация</vt:lpstr>
      <vt:lpstr>Презентация PowerPoint</vt:lpstr>
      <vt:lpstr>Презентация PowerPoint</vt:lpstr>
      <vt:lpstr>Внутрикостная (эндооссальная) имплантация</vt:lpstr>
      <vt:lpstr>Презентация PowerPoint</vt:lpstr>
      <vt:lpstr>Скуловая имплантация</vt:lpstr>
      <vt:lpstr>Презентация PowerPoint</vt:lpstr>
      <vt:lpstr>Презентация PowerPoint</vt:lpstr>
      <vt:lpstr>Презентация PowerPoint</vt:lpstr>
      <vt:lpstr>Одноэтапная имплантация</vt:lpstr>
      <vt:lpstr>Двухэтапная имплантация</vt:lpstr>
      <vt:lpstr>Виды имплантатов</vt:lpstr>
      <vt:lpstr>Корневидные зубные имплантаты</vt:lpstr>
      <vt:lpstr>Пластиночные зубные имплантаты</vt:lpstr>
      <vt:lpstr>Базальные имплантаты</vt:lpstr>
      <vt:lpstr>Презентация PowerPoint</vt:lpstr>
      <vt:lpstr>Эндодонтические зубные имплантаты</vt:lpstr>
      <vt:lpstr>Презентация PowerPoint</vt:lpstr>
      <vt:lpstr>Субпериостальные зубные имплантаты</vt:lpstr>
      <vt:lpstr>Презентация PowerPoint</vt:lpstr>
      <vt:lpstr>Внутрислизистые зубные имплантаты</vt:lpstr>
      <vt:lpstr>Мини-имплантаты</vt:lpstr>
      <vt:lpstr>Презентация PowerPoint</vt:lpstr>
      <vt:lpstr>Скуловые имплантаты</vt:lpstr>
      <vt:lpstr>Презентация PowerPoint</vt:lpstr>
      <vt:lpstr>Презентация PowerPoint</vt:lpstr>
      <vt:lpstr>Сравнительная характеристика имплантатов по ценовой категории, производителям и и иным параметрам. </vt:lpstr>
      <vt:lpstr>Ценовая категория</vt:lpstr>
      <vt:lpstr>Эконом-класс</vt:lpstr>
      <vt:lpstr>Бизнес-класс</vt:lpstr>
      <vt:lpstr>Премиум-класс</vt:lpstr>
      <vt:lpstr> Страна-производитель, фирмы имплантатов</vt:lpstr>
      <vt:lpstr>Скуловые имплантаты Zygoma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Nobel Active</vt:lpstr>
      <vt:lpstr>Презентация PowerPoint</vt:lpstr>
      <vt:lpstr>Презентация PowerPoint</vt:lpstr>
      <vt:lpstr>Презентация PowerPoint</vt:lpstr>
      <vt:lpstr>Презентация PowerPoint</vt:lpstr>
      <vt:lpstr>Презентация PowerPoint</vt:lpstr>
      <vt:lpstr>Хирургический протокол</vt:lpstr>
      <vt:lpstr>Презентация PowerPoint</vt:lpstr>
      <vt:lpstr>Презентация PowerPoint</vt:lpstr>
      <vt:lpstr>Технические характеристики</vt:lpstr>
      <vt:lpstr>Презентация PowerPoint</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Виды имплантации зубов.</dc:title>
  <dc:creator>Gor</dc:creator>
  <cp:lastModifiedBy>Admin</cp:lastModifiedBy>
  <cp:revision>40</cp:revision>
  <dcterms:created xsi:type="dcterms:W3CDTF">2015-06-02T15:34:01Z</dcterms:created>
  <dcterms:modified xsi:type="dcterms:W3CDTF">2020-09-01T16:41:45Z</dcterms:modified>
</cp:coreProperties>
</file>